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  <p:sldId id="266" r:id="rId9"/>
    <p:sldId id="260" r:id="rId10"/>
    <p:sldId id="274" r:id="rId11"/>
    <p:sldId id="271" r:id="rId12"/>
    <p:sldId id="273" r:id="rId13"/>
    <p:sldId id="272" r:id="rId14"/>
    <p:sldId id="277" r:id="rId15"/>
    <p:sldId id="276" r:id="rId16"/>
    <p:sldId id="270" r:id="rId17"/>
    <p:sldId id="281" r:id="rId18"/>
    <p:sldId id="284" r:id="rId19"/>
    <p:sldId id="285" r:id="rId20"/>
    <p:sldId id="286" r:id="rId21"/>
    <p:sldId id="287" r:id="rId22"/>
    <p:sldId id="288" r:id="rId23"/>
    <p:sldId id="289" r:id="rId24"/>
    <p:sldId id="283" r:id="rId25"/>
    <p:sldId id="290" r:id="rId26"/>
    <p:sldId id="291" r:id="rId27"/>
    <p:sldId id="292" r:id="rId28"/>
    <p:sldId id="293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83"/>
    <p:restoredTop sz="94659"/>
  </p:normalViewPr>
  <p:slideViewPr>
    <p:cSldViewPr snapToGrid="0">
      <p:cViewPr varScale="1">
        <p:scale>
          <a:sx n="91" d="100"/>
          <a:sy n="91" d="100"/>
        </p:scale>
        <p:origin x="5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C6AA0-DB55-46A8-AEEC-470FEA6074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2F3A31-6A8C-44E0-9C2F-1AD06B05013E}">
      <dgm:prSet/>
      <dgm:spPr/>
      <dgm:t>
        <a:bodyPr/>
        <a:lstStyle/>
        <a:p>
          <a:r>
            <a:rPr lang="en-US" b="1" dirty="0"/>
            <a:t>Chemical Process Modeling</a:t>
          </a:r>
          <a:br>
            <a:rPr lang="en-US" dirty="0"/>
          </a:br>
          <a:r>
            <a:rPr lang="en-US" dirty="0"/>
            <a:t>We successfully modeled the thermal cracking of EDC using a system of ordinary differential equations based on chemical reaction kinetics. Model used is overly simplified.</a:t>
          </a:r>
        </a:p>
      </dgm:t>
    </dgm:pt>
    <dgm:pt modelId="{66D8C9BB-827F-4854-A45C-EF955A28C01A}" type="parTrans" cxnId="{184C2FC8-80C4-4597-9DBD-FB61C884CAD7}">
      <dgm:prSet/>
      <dgm:spPr/>
      <dgm:t>
        <a:bodyPr/>
        <a:lstStyle/>
        <a:p>
          <a:endParaRPr lang="en-US"/>
        </a:p>
      </dgm:t>
    </dgm:pt>
    <dgm:pt modelId="{7F489D19-6881-41C5-B0ED-D0F904D4A0CE}" type="sibTrans" cxnId="{184C2FC8-80C4-4597-9DBD-FB61C884CAD7}">
      <dgm:prSet/>
      <dgm:spPr/>
      <dgm:t>
        <a:bodyPr/>
        <a:lstStyle/>
        <a:p>
          <a:endParaRPr lang="en-US"/>
        </a:p>
      </dgm:t>
    </dgm:pt>
    <dgm:pt modelId="{3AB449FF-975B-40DF-8B31-A4C4B2361700}">
      <dgm:prSet/>
      <dgm:spPr/>
      <dgm:t>
        <a:bodyPr/>
        <a:lstStyle/>
        <a:p>
          <a:r>
            <a:rPr lang="en-US" b="1"/>
            <a:t>Fortran Integration</a:t>
          </a:r>
          <a:br>
            <a:rPr lang="en-US"/>
          </a:br>
          <a:r>
            <a:rPr lang="en-US"/>
            <a:t>We implemented the solver in Fortran and used f2py to integrate it into Python, combining Fortran’s computational efficiency with Python’s flexibility.</a:t>
          </a:r>
        </a:p>
      </dgm:t>
    </dgm:pt>
    <dgm:pt modelId="{86ADB2B6-E7C6-4C43-A14E-AAABDDCA967F}" type="parTrans" cxnId="{807139C7-ABF2-4437-AD5A-CF8A39E341FA}">
      <dgm:prSet/>
      <dgm:spPr/>
      <dgm:t>
        <a:bodyPr/>
        <a:lstStyle/>
        <a:p>
          <a:endParaRPr lang="en-US"/>
        </a:p>
      </dgm:t>
    </dgm:pt>
    <dgm:pt modelId="{3DBAADA9-3F28-4DDA-85B6-917829A5ADCB}" type="sibTrans" cxnId="{807139C7-ABF2-4437-AD5A-CF8A39E341FA}">
      <dgm:prSet/>
      <dgm:spPr/>
      <dgm:t>
        <a:bodyPr/>
        <a:lstStyle/>
        <a:p>
          <a:endParaRPr lang="en-US"/>
        </a:p>
      </dgm:t>
    </dgm:pt>
    <dgm:pt modelId="{8D434E70-A657-484F-8542-4CC16BE926E5}">
      <dgm:prSet/>
      <dgm:spPr/>
      <dgm:t>
        <a:bodyPr/>
        <a:lstStyle/>
        <a:p>
          <a:r>
            <a:rPr lang="en-US" b="1" dirty="0"/>
            <a:t>Significant Speedup</a:t>
          </a:r>
          <a:br>
            <a:rPr lang="en-US" dirty="0"/>
          </a:br>
          <a:r>
            <a:rPr lang="en-US" dirty="0"/>
            <a:t>The Fortran version was up to 700 times faster than the pure Python implementation, especially as the number of integration steps increased.</a:t>
          </a:r>
        </a:p>
      </dgm:t>
    </dgm:pt>
    <dgm:pt modelId="{9B8634EC-499D-47BE-BC3A-375E1CC403BF}" type="parTrans" cxnId="{7680ED73-4EB3-46D1-9F40-CE772FEB7D08}">
      <dgm:prSet/>
      <dgm:spPr/>
      <dgm:t>
        <a:bodyPr/>
        <a:lstStyle/>
        <a:p>
          <a:endParaRPr lang="en-US"/>
        </a:p>
      </dgm:t>
    </dgm:pt>
    <dgm:pt modelId="{EE78286D-7D11-427A-8B39-835A38C20DB9}" type="sibTrans" cxnId="{7680ED73-4EB3-46D1-9F40-CE772FEB7D08}">
      <dgm:prSet/>
      <dgm:spPr/>
      <dgm:t>
        <a:bodyPr/>
        <a:lstStyle/>
        <a:p>
          <a:endParaRPr lang="en-US"/>
        </a:p>
      </dgm:t>
    </dgm:pt>
    <dgm:pt modelId="{378B42D9-F11D-4802-B438-66C130134847}">
      <dgm:prSet/>
      <dgm:spPr/>
      <dgm:t>
        <a:bodyPr/>
        <a:lstStyle/>
        <a:p>
          <a:r>
            <a:rPr lang="en-US" b="1" dirty="0"/>
            <a:t>Python for Prototyping and Visualization</a:t>
          </a:r>
          <a:br>
            <a:rPr lang="en-US" dirty="0"/>
          </a:br>
          <a:r>
            <a:rPr lang="en-US" dirty="0"/>
            <a:t>Python proved to be an excellent environment for prototyping, data visualization using </a:t>
          </a:r>
          <a:r>
            <a:rPr lang="en-US" i="1" dirty="0"/>
            <a:t>matplotlib</a:t>
          </a:r>
          <a:r>
            <a:rPr lang="en-US" dirty="0"/>
            <a:t>, and benchmarking with </a:t>
          </a:r>
          <a:r>
            <a:rPr lang="en-US" i="1" dirty="0" err="1"/>
            <a:t>timeit</a:t>
          </a:r>
          <a:r>
            <a:rPr lang="en-US" dirty="0"/>
            <a:t>.</a:t>
          </a:r>
        </a:p>
      </dgm:t>
    </dgm:pt>
    <dgm:pt modelId="{962B22E2-6CD3-4B3C-A892-1AB128ABF542}" type="parTrans" cxnId="{386247EB-F573-44C7-9E5E-59DF17548B94}">
      <dgm:prSet/>
      <dgm:spPr/>
      <dgm:t>
        <a:bodyPr/>
        <a:lstStyle/>
        <a:p>
          <a:endParaRPr lang="en-US"/>
        </a:p>
      </dgm:t>
    </dgm:pt>
    <dgm:pt modelId="{63035195-DAEF-4DE8-8FF3-9B0A3FA171D9}" type="sibTrans" cxnId="{386247EB-F573-44C7-9E5E-59DF17548B94}">
      <dgm:prSet/>
      <dgm:spPr/>
      <dgm:t>
        <a:bodyPr/>
        <a:lstStyle/>
        <a:p>
          <a:endParaRPr lang="en-US"/>
        </a:p>
      </dgm:t>
    </dgm:pt>
    <dgm:pt modelId="{2AFAE1BF-90CB-41C9-9B30-8FF85BC783FD}">
      <dgm:prSet/>
      <dgm:spPr/>
      <dgm:t>
        <a:bodyPr/>
        <a:lstStyle/>
        <a:p>
          <a:r>
            <a:rPr lang="en-US" b="1"/>
            <a:t>Key Takeaway</a:t>
          </a:r>
          <a:br>
            <a:rPr lang="en-US"/>
          </a:br>
          <a:r>
            <a:rPr lang="en-US"/>
            <a:t>This talk demonstrates the importance of selecting the right tool for the right problem.</a:t>
          </a:r>
        </a:p>
      </dgm:t>
    </dgm:pt>
    <dgm:pt modelId="{73B30870-C51C-4003-8DAB-FC8C27773AB5}" type="parTrans" cxnId="{58F62D95-1408-4A0D-88BC-5EA9A970D93F}">
      <dgm:prSet/>
      <dgm:spPr/>
      <dgm:t>
        <a:bodyPr/>
        <a:lstStyle/>
        <a:p>
          <a:endParaRPr lang="en-US"/>
        </a:p>
      </dgm:t>
    </dgm:pt>
    <dgm:pt modelId="{662C3B58-BFCF-44B8-AB77-6D1708823D3E}" type="sibTrans" cxnId="{58F62D95-1408-4A0D-88BC-5EA9A970D93F}">
      <dgm:prSet/>
      <dgm:spPr/>
      <dgm:t>
        <a:bodyPr/>
        <a:lstStyle/>
        <a:p>
          <a:endParaRPr lang="en-US"/>
        </a:p>
      </dgm:t>
    </dgm:pt>
    <dgm:pt modelId="{E2825953-EAC7-47FB-9FA9-B98C45F5D827}" type="pres">
      <dgm:prSet presAssocID="{2FBC6AA0-DB55-46A8-AEEC-470FEA607434}" presName="root" presStyleCnt="0">
        <dgm:presLayoutVars>
          <dgm:dir/>
          <dgm:resizeHandles val="exact"/>
        </dgm:presLayoutVars>
      </dgm:prSet>
      <dgm:spPr/>
    </dgm:pt>
    <dgm:pt modelId="{39A64A76-3378-4212-9BB1-528B5F711848}" type="pres">
      <dgm:prSet presAssocID="{9C2F3A31-6A8C-44E0-9C2F-1AD06B05013E}" presName="compNode" presStyleCnt="0"/>
      <dgm:spPr/>
    </dgm:pt>
    <dgm:pt modelId="{499A3296-DE75-41E5-91E6-4AE6BD61C048}" type="pres">
      <dgm:prSet presAssocID="{9C2F3A31-6A8C-44E0-9C2F-1AD06B05013E}" presName="bgRect" presStyleLbl="bgShp" presStyleIdx="0" presStyleCnt="5"/>
      <dgm:spPr/>
    </dgm:pt>
    <dgm:pt modelId="{AB8B8D80-13BD-4365-911D-848CCB06E265}" type="pres">
      <dgm:prSet presAssocID="{9C2F3A31-6A8C-44E0-9C2F-1AD06B0501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88577006-E491-431F-B828-C4D80C383C4B}" type="pres">
      <dgm:prSet presAssocID="{9C2F3A31-6A8C-44E0-9C2F-1AD06B05013E}" presName="spaceRect" presStyleCnt="0"/>
      <dgm:spPr/>
    </dgm:pt>
    <dgm:pt modelId="{6F31AB8C-8F0C-4186-B112-A548091B9A4A}" type="pres">
      <dgm:prSet presAssocID="{9C2F3A31-6A8C-44E0-9C2F-1AD06B05013E}" presName="parTx" presStyleLbl="revTx" presStyleIdx="0" presStyleCnt="5">
        <dgm:presLayoutVars>
          <dgm:chMax val="0"/>
          <dgm:chPref val="0"/>
        </dgm:presLayoutVars>
      </dgm:prSet>
      <dgm:spPr/>
    </dgm:pt>
    <dgm:pt modelId="{50C4D3D4-7FC9-4238-B385-9595F60F233B}" type="pres">
      <dgm:prSet presAssocID="{7F489D19-6881-41C5-B0ED-D0F904D4A0CE}" presName="sibTrans" presStyleCnt="0"/>
      <dgm:spPr/>
    </dgm:pt>
    <dgm:pt modelId="{9F982598-427C-4DC4-8F82-C7B618CE5DAA}" type="pres">
      <dgm:prSet presAssocID="{3AB449FF-975B-40DF-8B31-A4C4B2361700}" presName="compNode" presStyleCnt="0"/>
      <dgm:spPr/>
    </dgm:pt>
    <dgm:pt modelId="{38859C61-B0F7-409E-A94C-AABAF0B8FE0D}" type="pres">
      <dgm:prSet presAssocID="{3AB449FF-975B-40DF-8B31-A4C4B2361700}" presName="bgRect" presStyleLbl="bgShp" presStyleIdx="1" presStyleCnt="5"/>
      <dgm:spPr/>
    </dgm:pt>
    <dgm:pt modelId="{5B17EFC6-10DD-4DFA-9D5B-C85217B4DF9F}" type="pres">
      <dgm:prSet presAssocID="{3AB449FF-975B-40DF-8B31-A4C4B23617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8B72537-8747-4693-9067-79BEEBE2BA7E}" type="pres">
      <dgm:prSet presAssocID="{3AB449FF-975B-40DF-8B31-A4C4B2361700}" presName="spaceRect" presStyleCnt="0"/>
      <dgm:spPr/>
    </dgm:pt>
    <dgm:pt modelId="{E712EC42-79CF-4A8E-A3E8-BD5D4146B971}" type="pres">
      <dgm:prSet presAssocID="{3AB449FF-975B-40DF-8B31-A4C4B2361700}" presName="parTx" presStyleLbl="revTx" presStyleIdx="1" presStyleCnt="5">
        <dgm:presLayoutVars>
          <dgm:chMax val="0"/>
          <dgm:chPref val="0"/>
        </dgm:presLayoutVars>
      </dgm:prSet>
      <dgm:spPr/>
    </dgm:pt>
    <dgm:pt modelId="{9E36CB9F-FA6D-4746-AC4E-A9C3F6BC297D}" type="pres">
      <dgm:prSet presAssocID="{3DBAADA9-3F28-4DDA-85B6-917829A5ADCB}" presName="sibTrans" presStyleCnt="0"/>
      <dgm:spPr/>
    </dgm:pt>
    <dgm:pt modelId="{D4E17F91-1EEF-4303-9666-C460C3E465EF}" type="pres">
      <dgm:prSet presAssocID="{8D434E70-A657-484F-8542-4CC16BE926E5}" presName="compNode" presStyleCnt="0"/>
      <dgm:spPr/>
    </dgm:pt>
    <dgm:pt modelId="{856E8196-9B6D-4D83-8681-A865D30DC880}" type="pres">
      <dgm:prSet presAssocID="{8D434E70-A657-484F-8542-4CC16BE926E5}" presName="bgRect" presStyleLbl="bgShp" presStyleIdx="2" presStyleCnt="5"/>
      <dgm:spPr/>
    </dgm:pt>
    <dgm:pt modelId="{C3A929BC-F4DD-4B21-A3C6-94CCE0716B46}" type="pres">
      <dgm:prSet presAssocID="{8D434E70-A657-484F-8542-4CC16BE926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855B49B-C2C3-4D8C-B8B9-FD82F3534C21}" type="pres">
      <dgm:prSet presAssocID="{8D434E70-A657-484F-8542-4CC16BE926E5}" presName="spaceRect" presStyleCnt="0"/>
      <dgm:spPr/>
    </dgm:pt>
    <dgm:pt modelId="{6C9341E3-2BAA-4E84-954E-4C3B0EB37390}" type="pres">
      <dgm:prSet presAssocID="{8D434E70-A657-484F-8542-4CC16BE926E5}" presName="parTx" presStyleLbl="revTx" presStyleIdx="2" presStyleCnt="5">
        <dgm:presLayoutVars>
          <dgm:chMax val="0"/>
          <dgm:chPref val="0"/>
        </dgm:presLayoutVars>
      </dgm:prSet>
      <dgm:spPr/>
    </dgm:pt>
    <dgm:pt modelId="{98888B55-8DFD-4EC9-9A34-3F4A59859D15}" type="pres">
      <dgm:prSet presAssocID="{EE78286D-7D11-427A-8B39-835A38C20DB9}" presName="sibTrans" presStyleCnt="0"/>
      <dgm:spPr/>
    </dgm:pt>
    <dgm:pt modelId="{78876E4B-533B-4E69-A96C-F35D084D1068}" type="pres">
      <dgm:prSet presAssocID="{378B42D9-F11D-4802-B438-66C130134847}" presName="compNode" presStyleCnt="0"/>
      <dgm:spPr/>
    </dgm:pt>
    <dgm:pt modelId="{62CF03EF-44B5-42C0-B203-CCAE8B51F399}" type="pres">
      <dgm:prSet presAssocID="{378B42D9-F11D-4802-B438-66C130134847}" presName="bgRect" presStyleLbl="bgShp" presStyleIdx="3" presStyleCnt="5"/>
      <dgm:spPr/>
    </dgm:pt>
    <dgm:pt modelId="{BBE5926C-B0BF-4E6D-B424-A90727AA159B}" type="pres">
      <dgm:prSet presAssocID="{378B42D9-F11D-4802-B438-66C13013484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6678513-F7C5-473F-93B5-BD875320EF67}" type="pres">
      <dgm:prSet presAssocID="{378B42D9-F11D-4802-B438-66C130134847}" presName="spaceRect" presStyleCnt="0"/>
      <dgm:spPr/>
    </dgm:pt>
    <dgm:pt modelId="{A0AC9141-7C72-495C-A427-A2DE7133C786}" type="pres">
      <dgm:prSet presAssocID="{378B42D9-F11D-4802-B438-66C130134847}" presName="parTx" presStyleLbl="revTx" presStyleIdx="3" presStyleCnt="5">
        <dgm:presLayoutVars>
          <dgm:chMax val="0"/>
          <dgm:chPref val="0"/>
        </dgm:presLayoutVars>
      </dgm:prSet>
      <dgm:spPr/>
    </dgm:pt>
    <dgm:pt modelId="{59E89C06-BA09-4B6D-9FAB-454348AB5C1A}" type="pres">
      <dgm:prSet presAssocID="{63035195-DAEF-4DE8-8FF3-9B0A3FA171D9}" presName="sibTrans" presStyleCnt="0"/>
      <dgm:spPr/>
    </dgm:pt>
    <dgm:pt modelId="{996E42C0-059E-4F33-9F02-E9E8BD36401A}" type="pres">
      <dgm:prSet presAssocID="{2AFAE1BF-90CB-41C9-9B30-8FF85BC783FD}" presName="compNode" presStyleCnt="0"/>
      <dgm:spPr/>
    </dgm:pt>
    <dgm:pt modelId="{F1314CF6-2622-440A-8600-19D06AED66EC}" type="pres">
      <dgm:prSet presAssocID="{2AFAE1BF-90CB-41C9-9B30-8FF85BC783FD}" presName="bgRect" presStyleLbl="bgShp" presStyleIdx="4" presStyleCnt="5"/>
      <dgm:spPr/>
    </dgm:pt>
    <dgm:pt modelId="{EC7613E2-4290-4A9E-8FBB-9A05C7C0C713}" type="pres">
      <dgm:prSet presAssocID="{2AFAE1BF-90CB-41C9-9B30-8FF85BC783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DE8C23-94B7-4524-909A-71ADAA659B33}" type="pres">
      <dgm:prSet presAssocID="{2AFAE1BF-90CB-41C9-9B30-8FF85BC783FD}" presName="spaceRect" presStyleCnt="0"/>
      <dgm:spPr/>
    </dgm:pt>
    <dgm:pt modelId="{CC755CE4-10AC-4C81-AFD4-505A18262D93}" type="pres">
      <dgm:prSet presAssocID="{2AFAE1BF-90CB-41C9-9B30-8FF85BC783F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7732A04-88E2-42A6-8E4A-C2F156480F3E}" type="presOf" srcId="{2FBC6AA0-DB55-46A8-AEEC-470FEA607434}" destId="{E2825953-EAC7-47FB-9FA9-B98C45F5D827}" srcOrd="0" destOrd="0" presId="urn:microsoft.com/office/officeart/2018/2/layout/IconVerticalSolidList"/>
    <dgm:cxn modelId="{7028F028-E9BE-4550-B056-7F17C4B354F7}" type="presOf" srcId="{2AFAE1BF-90CB-41C9-9B30-8FF85BC783FD}" destId="{CC755CE4-10AC-4C81-AFD4-505A18262D93}" srcOrd="0" destOrd="0" presId="urn:microsoft.com/office/officeart/2018/2/layout/IconVerticalSolidList"/>
    <dgm:cxn modelId="{FF5B132B-9572-4906-AD6D-DCC4EC7016C0}" type="presOf" srcId="{378B42D9-F11D-4802-B438-66C130134847}" destId="{A0AC9141-7C72-495C-A427-A2DE7133C786}" srcOrd="0" destOrd="0" presId="urn:microsoft.com/office/officeart/2018/2/layout/IconVerticalSolidList"/>
    <dgm:cxn modelId="{9C047E34-04FB-46AE-8B0B-4C015CB565FF}" type="presOf" srcId="{3AB449FF-975B-40DF-8B31-A4C4B2361700}" destId="{E712EC42-79CF-4A8E-A3E8-BD5D4146B971}" srcOrd="0" destOrd="0" presId="urn:microsoft.com/office/officeart/2018/2/layout/IconVerticalSolidList"/>
    <dgm:cxn modelId="{7680ED73-4EB3-46D1-9F40-CE772FEB7D08}" srcId="{2FBC6AA0-DB55-46A8-AEEC-470FEA607434}" destId="{8D434E70-A657-484F-8542-4CC16BE926E5}" srcOrd="2" destOrd="0" parTransId="{9B8634EC-499D-47BE-BC3A-375E1CC403BF}" sibTransId="{EE78286D-7D11-427A-8B39-835A38C20DB9}"/>
    <dgm:cxn modelId="{58F62D95-1408-4A0D-88BC-5EA9A970D93F}" srcId="{2FBC6AA0-DB55-46A8-AEEC-470FEA607434}" destId="{2AFAE1BF-90CB-41C9-9B30-8FF85BC783FD}" srcOrd="4" destOrd="0" parTransId="{73B30870-C51C-4003-8DAB-FC8C27773AB5}" sibTransId="{662C3B58-BFCF-44B8-AB77-6D1708823D3E}"/>
    <dgm:cxn modelId="{9A3E43BE-F3DE-46D4-84F6-7580AF3CFB39}" type="presOf" srcId="{9C2F3A31-6A8C-44E0-9C2F-1AD06B05013E}" destId="{6F31AB8C-8F0C-4186-B112-A548091B9A4A}" srcOrd="0" destOrd="0" presId="urn:microsoft.com/office/officeart/2018/2/layout/IconVerticalSolidList"/>
    <dgm:cxn modelId="{807139C7-ABF2-4437-AD5A-CF8A39E341FA}" srcId="{2FBC6AA0-DB55-46A8-AEEC-470FEA607434}" destId="{3AB449FF-975B-40DF-8B31-A4C4B2361700}" srcOrd="1" destOrd="0" parTransId="{86ADB2B6-E7C6-4C43-A14E-AAABDDCA967F}" sibTransId="{3DBAADA9-3F28-4DDA-85B6-917829A5ADCB}"/>
    <dgm:cxn modelId="{184C2FC8-80C4-4597-9DBD-FB61C884CAD7}" srcId="{2FBC6AA0-DB55-46A8-AEEC-470FEA607434}" destId="{9C2F3A31-6A8C-44E0-9C2F-1AD06B05013E}" srcOrd="0" destOrd="0" parTransId="{66D8C9BB-827F-4854-A45C-EF955A28C01A}" sibTransId="{7F489D19-6881-41C5-B0ED-D0F904D4A0CE}"/>
    <dgm:cxn modelId="{386247EB-F573-44C7-9E5E-59DF17548B94}" srcId="{2FBC6AA0-DB55-46A8-AEEC-470FEA607434}" destId="{378B42D9-F11D-4802-B438-66C130134847}" srcOrd="3" destOrd="0" parTransId="{962B22E2-6CD3-4B3C-A892-1AB128ABF542}" sibTransId="{63035195-DAEF-4DE8-8FF3-9B0A3FA171D9}"/>
    <dgm:cxn modelId="{8153F6FD-013C-41EF-A85C-FDF6697A7984}" type="presOf" srcId="{8D434E70-A657-484F-8542-4CC16BE926E5}" destId="{6C9341E3-2BAA-4E84-954E-4C3B0EB37390}" srcOrd="0" destOrd="0" presId="urn:microsoft.com/office/officeart/2018/2/layout/IconVerticalSolidList"/>
    <dgm:cxn modelId="{922F3463-6941-43D5-856D-F8EFF9BD92CB}" type="presParOf" srcId="{E2825953-EAC7-47FB-9FA9-B98C45F5D827}" destId="{39A64A76-3378-4212-9BB1-528B5F711848}" srcOrd="0" destOrd="0" presId="urn:microsoft.com/office/officeart/2018/2/layout/IconVerticalSolidList"/>
    <dgm:cxn modelId="{8D4E3749-3257-4AD8-A773-6DD12901EAF5}" type="presParOf" srcId="{39A64A76-3378-4212-9BB1-528B5F711848}" destId="{499A3296-DE75-41E5-91E6-4AE6BD61C048}" srcOrd="0" destOrd="0" presId="urn:microsoft.com/office/officeart/2018/2/layout/IconVerticalSolidList"/>
    <dgm:cxn modelId="{2970F75B-028D-4C0F-8255-EF6245FE72A9}" type="presParOf" srcId="{39A64A76-3378-4212-9BB1-528B5F711848}" destId="{AB8B8D80-13BD-4365-911D-848CCB06E265}" srcOrd="1" destOrd="0" presId="urn:microsoft.com/office/officeart/2018/2/layout/IconVerticalSolidList"/>
    <dgm:cxn modelId="{24B46D37-B57D-438D-8817-6FFF83A26715}" type="presParOf" srcId="{39A64A76-3378-4212-9BB1-528B5F711848}" destId="{88577006-E491-431F-B828-C4D80C383C4B}" srcOrd="2" destOrd="0" presId="urn:microsoft.com/office/officeart/2018/2/layout/IconVerticalSolidList"/>
    <dgm:cxn modelId="{D28310D6-FDB1-4CEB-A88D-F7340C7BF3A4}" type="presParOf" srcId="{39A64A76-3378-4212-9BB1-528B5F711848}" destId="{6F31AB8C-8F0C-4186-B112-A548091B9A4A}" srcOrd="3" destOrd="0" presId="urn:microsoft.com/office/officeart/2018/2/layout/IconVerticalSolidList"/>
    <dgm:cxn modelId="{433ADE53-FAF0-4B3D-8B06-1813EEEF8694}" type="presParOf" srcId="{E2825953-EAC7-47FB-9FA9-B98C45F5D827}" destId="{50C4D3D4-7FC9-4238-B385-9595F60F233B}" srcOrd="1" destOrd="0" presId="urn:microsoft.com/office/officeart/2018/2/layout/IconVerticalSolidList"/>
    <dgm:cxn modelId="{E9A0F53A-2E6B-4F0D-B1FD-9DB00483CD6D}" type="presParOf" srcId="{E2825953-EAC7-47FB-9FA9-B98C45F5D827}" destId="{9F982598-427C-4DC4-8F82-C7B618CE5DAA}" srcOrd="2" destOrd="0" presId="urn:microsoft.com/office/officeart/2018/2/layout/IconVerticalSolidList"/>
    <dgm:cxn modelId="{F06A601C-F7A9-48DF-81B8-BB7314ED940D}" type="presParOf" srcId="{9F982598-427C-4DC4-8F82-C7B618CE5DAA}" destId="{38859C61-B0F7-409E-A94C-AABAF0B8FE0D}" srcOrd="0" destOrd="0" presId="urn:microsoft.com/office/officeart/2018/2/layout/IconVerticalSolidList"/>
    <dgm:cxn modelId="{22973C9E-B2DD-428A-95E9-C4E6DC33205A}" type="presParOf" srcId="{9F982598-427C-4DC4-8F82-C7B618CE5DAA}" destId="{5B17EFC6-10DD-4DFA-9D5B-C85217B4DF9F}" srcOrd="1" destOrd="0" presId="urn:microsoft.com/office/officeart/2018/2/layout/IconVerticalSolidList"/>
    <dgm:cxn modelId="{A9491C4B-EEA3-4963-AD78-F49C37CDA6CE}" type="presParOf" srcId="{9F982598-427C-4DC4-8F82-C7B618CE5DAA}" destId="{D8B72537-8747-4693-9067-79BEEBE2BA7E}" srcOrd="2" destOrd="0" presId="urn:microsoft.com/office/officeart/2018/2/layout/IconVerticalSolidList"/>
    <dgm:cxn modelId="{E12E3841-25BB-49F6-AF30-0699B6FAF1A4}" type="presParOf" srcId="{9F982598-427C-4DC4-8F82-C7B618CE5DAA}" destId="{E712EC42-79CF-4A8E-A3E8-BD5D4146B971}" srcOrd="3" destOrd="0" presId="urn:microsoft.com/office/officeart/2018/2/layout/IconVerticalSolidList"/>
    <dgm:cxn modelId="{EB18F059-9A22-4F8F-9D56-906FF1E46D63}" type="presParOf" srcId="{E2825953-EAC7-47FB-9FA9-B98C45F5D827}" destId="{9E36CB9F-FA6D-4746-AC4E-A9C3F6BC297D}" srcOrd="3" destOrd="0" presId="urn:microsoft.com/office/officeart/2018/2/layout/IconVerticalSolidList"/>
    <dgm:cxn modelId="{869525F7-7C1B-4EB6-9826-5FE0167DFB7F}" type="presParOf" srcId="{E2825953-EAC7-47FB-9FA9-B98C45F5D827}" destId="{D4E17F91-1EEF-4303-9666-C460C3E465EF}" srcOrd="4" destOrd="0" presId="urn:microsoft.com/office/officeart/2018/2/layout/IconVerticalSolidList"/>
    <dgm:cxn modelId="{F8A718DC-4A75-41F1-9BD7-E7DC615D921E}" type="presParOf" srcId="{D4E17F91-1EEF-4303-9666-C460C3E465EF}" destId="{856E8196-9B6D-4D83-8681-A865D30DC880}" srcOrd="0" destOrd="0" presId="urn:microsoft.com/office/officeart/2018/2/layout/IconVerticalSolidList"/>
    <dgm:cxn modelId="{A1E86CE0-DC4F-4421-A78C-0844984B26E0}" type="presParOf" srcId="{D4E17F91-1EEF-4303-9666-C460C3E465EF}" destId="{C3A929BC-F4DD-4B21-A3C6-94CCE0716B46}" srcOrd="1" destOrd="0" presId="urn:microsoft.com/office/officeart/2018/2/layout/IconVerticalSolidList"/>
    <dgm:cxn modelId="{20868543-7EC7-40FD-B0C7-CEC69E7060B5}" type="presParOf" srcId="{D4E17F91-1EEF-4303-9666-C460C3E465EF}" destId="{8855B49B-C2C3-4D8C-B8B9-FD82F3534C21}" srcOrd="2" destOrd="0" presId="urn:microsoft.com/office/officeart/2018/2/layout/IconVerticalSolidList"/>
    <dgm:cxn modelId="{D5CECB9A-34F7-46CE-B476-B1D75A3ED8FC}" type="presParOf" srcId="{D4E17F91-1EEF-4303-9666-C460C3E465EF}" destId="{6C9341E3-2BAA-4E84-954E-4C3B0EB37390}" srcOrd="3" destOrd="0" presId="urn:microsoft.com/office/officeart/2018/2/layout/IconVerticalSolidList"/>
    <dgm:cxn modelId="{597B6844-8427-4313-9600-F1E94F7AF4DB}" type="presParOf" srcId="{E2825953-EAC7-47FB-9FA9-B98C45F5D827}" destId="{98888B55-8DFD-4EC9-9A34-3F4A59859D15}" srcOrd="5" destOrd="0" presId="urn:microsoft.com/office/officeart/2018/2/layout/IconVerticalSolidList"/>
    <dgm:cxn modelId="{CDC0234B-EAAC-4D27-9AEF-2FC3EB5A882A}" type="presParOf" srcId="{E2825953-EAC7-47FB-9FA9-B98C45F5D827}" destId="{78876E4B-533B-4E69-A96C-F35D084D1068}" srcOrd="6" destOrd="0" presId="urn:microsoft.com/office/officeart/2018/2/layout/IconVerticalSolidList"/>
    <dgm:cxn modelId="{50AB8071-7FF4-4B45-967C-88FA8E899F95}" type="presParOf" srcId="{78876E4B-533B-4E69-A96C-F35D084D1068}" destId="{62CF03EF-44B5-42C0-B203-CCAE8B51F399}" srcOrd="0" destOrd="0" presId="urn:microsoft.com/office/officeart/2018/2/layout/IconVerticalSolidList"/>
    <dgm:cxn modelId="{C5B75B29-52B7-49F3-9179-EDFDAA86D9D0}" type="presParOf" srcId="{78876E4B-533B-4E69-A96C-F35D084D1068}" destId="{BBE5926C-B0BF-4E6D-B424-A90727AA159B}" srcOrd="1" destOrd="0" presId="urn:microsoft.com/office/officeart/2018/2/layout/IconVerticalSolidList"/>
    <dgm:cxn modelId="{9308E781-6C3F-410B-AF85-E6FBA885E4B4}" type="presParOf" srcId="{78876E4B-533B-4E69-A96C-F35D084D1068}" destId="{26678513-F7C5-473F-93B5-BD875320EF67}" srcOrd="2" destOrd="0" presId="urn:microsoft.com/office/officeart/2018/2/layout/IconVerticalSolidList"/>
    <dgm:cxn modelId="{3556219D-06D9-4F7C-B724-3AA175492FF7}" type="presParOf" srcId="{78876E4B-533B-4E69-A96C-F35D084D1068}" destId="{A0AC9141-7C72-495C-A427-A2DE7133C786}" srcOrd="3" destOrd="0" presId="urn:microsoft.com/office/officeart/2018/2/layout/IconVerticalSolidList"/>
    <dgm:cxn modelId="{826508B2-37A6-4977-9E4D-CE65DB11FC91}" type="presParOf" srcId="{E2825953-EAC7-47FB-9FA9-B98C45F5D827}" destId="{59E89C06-BA09-4B6D-9FAB-454348AB5C1A}" srcOrd="7" destOrd="0" presId="urn:microsoft.com/office/officeart/2018/2/layout/IconVerticalSolidList"/>
    <dgm:cxn modelId="{91ED86FD-1E29-42BD-820E-E6D0EF7F7F3A}" type="presParOf" srcId="{E2825953-EAC7-47FB-9FA9-B98C45F5D827}" destId="{996E42C0-059E-4F33-9F02-E9E8BD36401A}" srcOrd="8" destOrd="0" presId="urn:microsoft.com/office/officeart/2018/2/layout/IconVerticalSolidList"/>
    <dgm:cxn modelId="{BF09426A-294C-4B1C-804F-00117CB7DA93}" type="presParOf" srcId="{996E42C0-059E-4F33-9F02-E9E8BD36401A}" destId="{F1314CF6-2622-440A-8600-19D06AED66EC}" srcOrd="0" destOrd="0" presId="urn:microsoft.com/office/officeart/2018/2/layout/IconVerticalSolidList"/>
    <dgm:cxn modelId="{65AC9669-B3F9-4956-82B3-9B6027E07624}" type="presParOf" srcId="{996E42C0-059E-4F33-9F02-E9E8BD36401A}" destId="{EC7613E2-4290-4A9E-8FBB-9A05C7C0C713}" srcOrd="1" destOrd="0" presId="urn:microsoft.com/office/officeart/2018/2/layout/IconVerticalSolidList"/>
    <dgm:cxn modelId="{6A558B3C-32C9-4DFC-A2E4-2F32B6C846B8}" type="presParOf" srcId="{996E42C0-059E-4F33-9F02-E9E8BD36401A}" destId="{DEDE8C23-94B7-4524-909A-71ADAA659B33}" srcOrd="2" destOrd="0" presId="urn:microsoft.com/office/officeart/2018/2/layout/IconVerticalSolidList"/>
    <dgm:cxn modelId="{A62C8761-2B3B-4132-A2E5-2C9BE00BB930}" type="presParOf" srcId="{996E42C0-059E-4F33-9F02-E9E8BD36401A}" destId="{CC755CE4-10AC-4C81-AFD4-505A18262D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A3296-DE75-41E5-91E6-4AE6BD61C048}">
      <dsp:nvSpPr>
        <dsp:cNvPr id="0" name=""/>
        <dsp:cNvSpPr/>
      </dsp:nvSpPr>
      <dsp:spPr>
        <a:xfrm>
          <a:off x="0" y="6984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B8D80-13BD-4365-911D-848CCB06E265}">
      <dsp:nvSpPr>
        <dsp:cNvPr id="0" name=""/>
        <dsp:cNvSpPr/>
      </dsp:nvSpPr>
      <dsp:spPr>
        <a:xfrm>
          <a:off x="253096" y="195237"/>
          <a:ext cx="460624" cy="4601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1AB8C-8F0C-4186-B112-A548091B9A4A}">
      <dsp:nvSpPr>
        <dsp:cNvPr id="0" name=""/>
        <dsp:cNvSpPr/>
      </dsp:nvSpPr>
      <dsp:spPr>
        <a:xfrm>
          <a:off x="966816" y="6984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Chemical Process Modeling</a:t>
          </a:r>
          <a:br>
            <a:rPr lang="en-US" sz="1400" kern="1200" dirty="0"/>
          </a:br>
          <a:r>
            <a:rPr lang="en-US" sz="1400" kern="1200" dirty="0"/>
            <a:t>We successfully modeled the thermal cracking of EDC using a system of ordinary differential equations based on chemical reaction kinetics. Model used is overly simplified.</a:t>
          </a:r>
        </a:p>
      </dsp:txBody>
      <dsp:txXfrm>
        <a:off x="966816" y="6984"/>
        <a:ext cx="5253145" cy="915119"/>
      </dsp:txXfrm>
    </dsp:sp>
    <dsp:sp modelId="{38859C61-B0F7-409E-A94C-AABAF0B8FE0D}">
      <dsp:nvSpPr>
        <dsp:cNvPr id="0" name=""/>
        <dsp:cNvSpPr/>
      </dsp:nvSpPr>
      <dsp:spPr>
        <a:xfrm>
          <a:off x="0" y="1150884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7EFC6-10DD-4DFA-9D5B-C85217B4DF9F}">
      <dsp:nvSpPr>
        <dsp:cNvPr id="0" name=""/>
        <dsp:cNvSpPr/>
      </dsp:nvSpPr>
      <dsp:spPr>
        <a:xfrm>
          <a:off x="253096" y="1339137"/>
          <a:ext cx="460624" cy="4601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2EC42-79CF-4A8E-A3E8-BD5D4146B971}">
      <dsp:nvSpPr>
        <dsp:cNvPr id="0" name=""/>
        <dsp:cNvSpPr/>
      </dsp:nvSpPr>
      <dsp:spPr>
        <a:xfrm>
          <a:off x="966816" y="1150884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Fortran Integration</a:t>
          </a:r>
          <a:br>
            <a:rPr lang="en-US" sz="1400" kern="1200"/>
          </a:br>
          <a:r>
            <a:rPr lang="en-US" sz="1400" kern="1200"/>
            <a:t>We implemented the solver in Fortran and used f2py to integrate it into Python, combining Fortran’s computational efficiency with Python’s flexibility.</a:t>
          </a:r>
        </a:p>
      </dsp:txBody>
      <dsp:txXfrm>
        <a:off x="966816" y="1150884"/>
        <a:ext cx="5253145" cy="915119"/>
      </dsp:txXfrm>
    </dsp:sp>
    <dsp:sp modelId="{856E8196-9B6D-4D83-8681-A865D30DC880}">
      <dsp:nvSpPr>
        <dsp:cNvPr id="0" name=""/>
        <dsp:cNvSpPr/>
      </dsp:nvSpPr>
      <dsp:spPr>
        <a:xfrm>
          <a:off x="0" y="2294784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929BC-F4DD-4B21-A3C6-94CCE0716B46}">
      <dsp:nvSpPr>
        <dsp:cNvPr id="0" name=""/>
        <dsp:cNvSpPr/>
      </dsp:nvSpPr>
      <dsp:spPr>
        <a:xfrm>
          <a:off x="253096" y="2483037"/>
          <a:ext cx="460624" cy="4601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341E3-2BAA-4E84-954E-4C3B0EB37390}">
      <dsp:nvSpPr>
        <dsp:cNvPr id="0" name=""/>
        <dsp:cNvSpPr/>
      </dsp:nvSpPr>
      <dsp:spPr>
        <a:xfrm>
          <a:off x="966816" y="2294784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Significant Speedup</a:t>
          </a:r>
          <a:br>
            <a:rPr lang="en-US" sz="1400" kern="1200" dirty="0"/>
          </a:br>
          <a:r>
            <a:rPr lang="en-US" sz="1400" kern="1200" dirty="0"/>
            <a:t>The Fortran version was up to 700 times faster than the pure Python implementation, especially as the number of integration steps increased.</a:t>
          </a:r>
        </a:p>
      </dsp:txBody>
      <dsp:txXfrm>
        <a:off x="966816" y="2294784"/>
        <a:ext cx="5253145" cy="915119"/>
      </dsp:txXfrm>
    </dsp:sp>
    <dsp:sp modelId="{62CF03EF-44B5-42C0-B203-CCAE8B51F399}">
      <dsp:nvSpPr>
        <dsp:cNvPr id="0" name=""/>
        <dsp:cNvSpPr/>
      </dsp:nvSpPr>
      <dsp:spPr>
        <a:xfrm>
          <a:off x="0" y="3438683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5926C-B0BF-4E6D-B424-A90727AA159B}">
      <dsp:nvSpPr>
        <dsp:cNvPr id="0" name=""/>
        <dsp:cNvSpPr/>
      </dsp:nvSpPr>
      <dsp:spPr>
        <a:xfrm>
          <a:off x="253096" y="3626937"/>
          <a:ext cx="460624" cy="4601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C9141-7C72-495C-A427-A2DE7133C786}">
      <dsp:nvSpPr>
        <dsp:cNvPr id="0" name=""/>
        <dsp:cNvSpPr/>
      </dsp:nvSpPr>
      <dsp:spPr>
        <a:xfrm>
          <a:off x="966816" y="3438683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Python for Prototyping and Visualization</a:t>
          </a:r>
          <a:br>
            <a:rPr lang="en-US" sz="1400" kern="1200" dirty="0"/>
          </a:br>
          <a:r>
            <a:rPr lang="en-US" sz="1400" kern="1200" dirty="0"/>
            <a:t>Python proved to be an excellent environment for prototyping, data visualization using </a:t>
          </a:r>
          <a:r>
            <a:rPr lang="en-US" sz="1400" i="1" kern="1200" dirty="0"/>
            <a:t>matplotlib</a:t>
          </a:r>
          <a:r>
            <a:rPr lang="en-US" sz="1400" kern="1200" dirty="0"/>
            <a:t>, and benchmarking with </a:t>
          </a:r>
          <a:r>
            <a:rPr lang="en-US" sz="1400" i="1" kern="1200" dirty="0" err="1"/>
            <a:t>timeit</a:t>
          </a:r>
          <a:r>
            <a:rPr lang="en-US" sz="1400" kern="1200" dirty="0"/>
            <a:t>.</a:t>
          </a:r>
        </a:p>
      </dsp:txBody>
      <dsp:txXfrm>
        <a:off x="966816" y="3438683"/>
        <a:ext cx="5253145" cy="915119"/>
      </dsp:txXfrm>
    </dsp:sp>
    <dsp:sp modelId="{F1314CF6-2622-440A-8600-19D06AED66EC}">
      <dsp:nvSpPr>
        <dsp:cNvPr id="0" name=""/>
        <dsp:cNvSpPr/>
      </dsp:nvSpPr>
      <dsp:spPr>
        <a:xfrm>
          <a:off x="0" y="4582583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613E2-4290-4A9E-8FBB-9A05C7C0C713}">
      <dsp:nvSpPr>
        <dsp:cNvPr id="0" name=""/>
        <dsp:cNvSpPr/>
      </dsp:nvSpPr>
      <dsp:spPr>
        <a:xfrm>
          <a:off x="253096" y="4770837"/>
          <a:ext cx="460624" cy="4601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55CE4-10AC-4C81-AFD4-505A18262D93}">
      <dsp:nvSpPr>
        <dsp:cNvPr id="0" name=""/>
        <dsp:cNvSpPr/>
      </dsp:nvSpPr>
      <dsp:spPr>
        <a:xfrm>
          <a:off x="966816" y="4582583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Key Takeaway</a:t>
          </a:r>
          <a:br>
            <a:rPr lang="en-US" sz="1400" kern="1200"/>
          </a:br>
          <a:r>
            <a:rPr lang="en-US" sz="1400" kern="1200"/>
            <a:t>This talk demonstrates the importance of selecting the right tool for the right problem.</a:t>
          </a:r>
        </a:p>
      </dsp:txBody>
      <dsp:txXfrm>
        <a:off x="966816" y="4582583"/>
        <a:ext cx="5253145" cy="91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B8B9-28EF-8E4E-ABAE-F0E7027EB9CF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A543-ACC2-BB43-A0EE-0EA9F0BE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Scientific and engineering calculations</a:t>
            </a:r>
          </a:p>
          <a:p>
            <a:pPr lvl="0"/>
            <a:r>
              <a:rPr lang="en-US" dirty="0"/>
              <a:t>Fast execution for numerical computation</a:t>
            </a:r>
          </a:p>
          <a:p>
            <a:pPr lvl="0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high-level widespread programming language</a:t>
            </a:r>
          </a:p>
          <a:p>
            <a:pPr lvl="0"/>
            <a:r>
              <a:rPr lang="en-US" dirty="0"/>
              <a:t>Legacy code in engineering, physics, chemistry,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A543-ACC2-BB43-A0EE-0EA9F0BE3D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A17A-A1DE-C7F7-574A-68C3B4CA5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0E8B1-9948-6967-9633-5B139BB66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A264E-10C4-7E44-65E5-BF7451AC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077E-BAC2-B242-83EB-98E747715A2A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700E2-320E-4124-9A00-3D506FCD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503D0-5BE0-B127-1502-0CE1C7CF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7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2000-245F-B08A-116A-C8189BB3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593EF-463A-EACF-81C0-FCA9238D2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98B6-A16F-2A3C-D8F9-B5A8EA83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B38F-8D57-8248-B61C-E763747B43F1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2C51-1BF7-4F78-286D-58D990AA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CCB32-BCC8-5EBC-F754-BF84F65B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60358-DDE2-6A92-E5CD-FBE5D71D2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DB934-A6E4-5856-1ED5-2C17BAD7D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3D0A4-8FD1-9211-AB94-2AFFB773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8FCC-6366-FF4B-BC1C-F076DB526E83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4368C-F3B7-FA68-284D-02D76ECA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0319-4526-A8EE-59B2-B5AE0A20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AE80-80D7-325E-4915-5652CDFA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3B16B-3B0C-8D4B-E3DB-8660DC045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E51C6-C5B4-E0CE-099F-02F67E6C6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DB6-62AC-7844-9BEB-6FD4CBBF4579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55FE-E836-F7EA-A990-53CDAEA7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208B-78FD-5298-3F20-4FD6F424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07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A988-44F0-623E-7B2E-DC8B3E89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21BA8-9504-22BB-CB90-2004763D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0A30-76C5-C7F6-9CF5-A3E82481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A973F-C0C7-9147-B620-57287224313A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0D2B-4C13-E9D9-2103-C7D13530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0208-D8D2-0342-F5B9-4B48CC72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5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1FD-2D42-5FB2-8DC3-B343BF48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02A9-0C86-D104-642D-23BAF6839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2D11B-366A-C447-E292-B36E7FE62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97DC2-8E29-662E-8539-6A09B813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D02B1-F990-DD4A-824B-D44D9EC12130}" type="datetime1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E8969-89C3-C188-F211-3C074812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8F17B-0210-11FF-90EF-A736CB7C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6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862D-6B0A-F96A-1D73-A79B6190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F9A53-5CEA-D5E7-EAB4-56FDCDF3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C390D-7092-AC78-F423-200173B4E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1A4FF-614A-BB54-71E7-E6A4D18FE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61F94-7129-23A5-E569-09D39681F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B8168-9A7A-FE05-C640-B26C81AD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D416-BB41-1E4E-9493-1CF335B1B756}" type="datetime1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2F3AB-691B-8F42-06CB-51B1B377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A8D0E-A22B-94F9-A5F7-A7FBCE28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3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A2C3-D6ED-4207-0D73-DB49DCDA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2EB5C-2F87-E94A-C7DE-6DF8B05A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776E-8460-C04A-B024-52A5E12811CE}" type="datetime1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BB5A6-107A-E7D6-120A-618EC7B9B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3FB8E-28E2-1E51-31E6-79B65518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4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1B375-AEBF-8E49-7E50-7BA87F16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6A3D-BF2B-FD40-AC74-53F3316EAEB7}" type="datetime1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38479-1058-E157-E3F3-FF8D1A66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653D7-E99F-BA1C-D284-375137F3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4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C547-7FA8-E49C-B959-5C5E684E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2198-8A85-A9F4-04FD-5E831AE9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88B68-C868-331E-8C0D-211CA067D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16A42-E1F2-B321-8B23-EE7F3917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896ED-6D4C-7A4D-A689-064002CA89AD}" type="datetime1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3DB6-429D-5D4F-CDDC-79587A3D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D93C-4554-2E87-73F2-776C5CE0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786A-906F-3D92-86CB-09AE709B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407DA-9F8C-E052-AA67-F87BB6A5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6A7F7-DE89-211F-01A0-45359021C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4F56D-32F3-C779-06AB-B7446A3A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7F60-0B6C-2743-A0F1-3778E4F1E219}" type="datetime1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FB4A5-5AF7-BDEC-997D-B12691D0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ABAD2-C0EB-C437-A13F-CE44F553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0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3E9945-C392-B725-6C31-681D6C47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142C-A7EB-22DC-0005-00ADAB6D2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0860A-7B8E-562E-B7F9-9EEB3525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8EB35-83B9-DF43-985A-9C7A319DF570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39C76-BA8D-4656-A01F-A615E501D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A9C5A-AF30-A40C-3FDF-FB9B5901C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3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2.0" TargetMode="External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rigosf672/pyohio2025-from_fortran_to_python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4.sv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7B02-B139-0623-B5B9-F08794C57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034" y="1066797"/>
            <a:ext cx="7611181" cy="13228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600" b="1" dirty="0"/>
              <a:t>From Fortran to Python: </a:t>
            </a:r>
            <a:br>
              <a:rPr lang="en-US" sz="3600" b="1" dirty="0"/>
            </a:br>
            <a:r>
              <a:rPr lang="en-US" sz="3600" b="1" dirty="0"/>
              <a:t>A Conversation Across Generations </a:t>
            </a:r>
            <a:br>
              <a:rPr lang="en-US" sz="3600" b="1" dirty="0"/>
            </a:br>
            <a:r>
              <a:rPr lang="en-US" sz="3600" b="1" dirty="0"/>
              <a:t>of Scientific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83037-B36F-AB5A-4E67-E2BD1000F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034" y="2898149"/>
            <a:ext cx="6433805" cy="3231430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3200" b="1" dirty="0"/>
              <a:t>Rodrigo Silva Ferreira, MSc</a:t>
            </a:r>
          </a:p>
          <a:p>
            <a:pPr algn="l"/>
            <a:r>
              <a:rPr lang="en-US" sz="3200" dirty="0"/>
              <a:t>QA Engineer, Posit PBC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l"/>
            <a:r>
              <a:rPr lang="en-US" sz="3200" b="1" dirty="0"/>
              <a:t>Helianildes Silva Ferreira, PhD</a:t>
            </a:r>
          </a:p>
          <a:p>
            <a:pPr algn="l"/>
            <a:r>
              <a:rPr lang="en-US" sz="3200" dirty="0"/>
              <a:t>Associate Professor of Chemistry,                Federal University of Bahia (UFBA)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73A01B-4A4C-8FD4-8730-88108473285F}"/>
              </a:ext>
            </a:extLst>
          </p:cNvPr>
          <p:cNvGrpSpPr/>
          <p:nvPr/>
        </p:nvGrpSpPr>
        <p:grpSpPr>
          <a:xfrm>
            <a:off x="8924207" y="259539"/>
            <a:ext cx="2971800" cy="2971800"/>
            <a:chOff x="8811857" y="259539"/>
            <a:chExt cx="2815732" cy="2815732"/>
          </a:xfrm>
        </p:grpSpPr>
        <p:pic>
          <p:nvPicPr>
            <p:cNvPr id="8" name="Picture 7" descr="A qr code with a square in the middle&#10;&#10;AI-generated content may be incorrect.">
              <a:extLst>
                <a:ext uri="{FF2B5EF4-FFF2-40B4-BE49-F238E27FC236}">
                  <a16:creationId xmlns:a16="http://schemas.microsoft.com/office/drawing/2014/main" id="{71E02D29-C9A4-C2C8-21CB-F7C6B05C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857" y="259539"/>
              <a:ext cx="2815732" cy="2815732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348525F-B6A6-F976-4BF7-D43B66998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91591" y="1239273"/>
              <a:ext cx="856264" cy="85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F90E4E15-EBD1-6B02-1DFC-0E07EC46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590" y="3429000"/>
            <a:ext cx="2591033" cy="316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4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C9AC-2493-64AD-840B-25B6CE349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DB96-F721-05BB-A194-5D693C54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What is Fortran?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97720-2851-4ADA-3879-14F8CC054C4A}"/>
              </a:ext>
            </a:extLst>
          </p:cNvPr>
          <p:cNvSpPr>
            <a:spLocks noChangeAspect="1"/>
          </p:cNvSpPr>
          <p:nvPr/>
        </p:nvSpPr>
        <p:spPr>
          <a:xfrm>
            <a:off x="845461" y="2050994"/>
            <a:ext cx="5250539" cy="3617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3A38F7E8-4624-3248-3197-EC63AA6D4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6257481" y="2050994"/>
            <a:ext cx="5250542" cy="3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29B19D-5A34-DF98-3055-4320CFB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9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B57A8-17D7-F7B5-42BF-6A4E532BD65F}"/>
              </a:ext>
            </a:extLst>
          </p:cNvPr>
          <p:cNvSpPr>
            <a:spLocks noChangeAspect="1"/>
          </p:cNvSpPr>
          <p:nvPr/>
        </p:nvSpPr>
        <p:spPr>
          <a:xfrm>
            <a:off x="809468" y="59"/>
            <a:ext cx="9953469" cy="685794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43804-5D6A-FBAB-267E-035C433A6851}"/>
              </a:ext>
            </a:extLst>
          </p:cNvPr>
          <p:cNvSpPr txBox="1"/>
          <p:nvPr/>
        </p:nvSpPr>
        <p:spPr>
          <a:xfrm>
            <a:off x="2441494" y="6344146"/>
            <a:ext cx="73090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Released by IBM in 1957, Fortran stands for Formula Translation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42CB8-E8C9-3124-CC59-7B8822952990}"/>
              </a:ext>
            </a:extLst>
          </p:cNvPr>
          <p:cNvSpPr txBox="1"/>
          <p:nvPr/>
        </p:nvSpPr>
        <p:spPr>
          <a:xfrm rot="16200000">
            <a:off x="9516043" y="5241714"/>
            <a:ext cx="2863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IBM (History, Fortran)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7A9CA-A593-CC27-0FD1-A2488860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1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B47E-1D8A-2B0D-EEEF-B3C7CEDA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7016-BC42-9150-D2EE-2E0C5BE3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What is Fortran?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6DADA-77EB-20DC-804A-C69DA6F925C8}"/>
              </a:ext>
            </a:extLst>
          </p:cNvPr>
          <p:cNvSpPr>
            <a:spLocks noChangeAspect="1"/>
          </p:cNvSpPr>
          <p:nvPr/>
        </p:nvSpPr>
        <p:spPr>
          <a:xfrm>
            <a:off x="845461" y="2050994"/>
            <a:ext cx="5250539" cy="3617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FD1CC521-10DE-5ED9-DB46-A1834368F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6257481" y="2050994"/>
            <a:ext cx="5250542" cy="3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CD525-D663-D385-4117-C8B13FCA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76C33-AA16-8486-3864-0178308F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38A60A6A-0DF0-C740-342D-FAD6EB5BF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1119222" y="0"/>
            <a:ext cx="99535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FE6BA-66E7-18DC-0F7A-4762DB5B6919}"/>
              </a:ext>
            </a:extLst>
          </p:cNvPr>
          <p:cNvSpPr txBox="1"/>
          <p:nvPr/>
        </p:nvSpPr>
        <p:spPr>
          <a:xfrm>
            <a:off x="1552762" y="6344146"/>
            <a:ext cx="9086477" cy="3832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Fast execution for numerical computations, popular in science and engineering.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5446B-F409-5B10-4F20-8104187450CC}"/>
              </a:ext>
            </a:extLst>
          </p:cNvPr>
          <p:cNvSpPr txBox="1"/>
          <p:nvPr/>
        </p:nvSpPr>
        <p:spPr>
          <a:xfrm rot="16200000">
            <a:off x="8506080" y="3921968"/>
            <a:ext cx="5502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Era Innovator (Fortran Programming Language)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2C2BA-271E-0789-EBAB-55F3A6AE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1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069-DA0B-8DCE-3243-D246BEB44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3FA2-74BC-EB0B-3CAF-239D0A51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What is Fortran?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D38ECD-875D-702D-B704-EB29A56AAE12}"/>
              </a:ext>
            </a:extLst>
          </p:cNvPr>
          <p:cNvSpPr>
            <a:spLocks noChangeAspect="1"/>
          </p:cNvSpPr>
          <p:nvPr/>
        </p:nvSpPr>
        <p:spPr>
          <a:xfrm>
            <a:off x="845461" y="2050994"/>
            <a:ext cx="5250539" cy="3617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50FF51EA-6E8B-DE10-4A1F-0193C952A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6257481" y="2050994"/>
            <a:ext cx="5250542" cy="3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86D8C-AC7B-7F53-74DD-E19B9C18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3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C8D62-237B-1079-520E-F228EC7C1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B1A1F-1BBB-7EA0-4C51-C946755F446B}"/>
              </a:ext>
            </a:extLst>
          </p:cNvPr>
          <p:cNvSpPr>
            <a:spLocks noChangeAspect="1"/>
          </p:cNvSpPr>
          <p:nvPr/>
        </p:nvSpPr>
        <p:spPr>
          <a:xfrm>
            <a:off x="-6299446" y="-3309894"/>
            <a:ext cx="16292529" cy="1122555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170" name="Picture 2" descr="The ENIAC, the first electronic computer, being developed at the University of Pennsylvania, 1946.  (Credit: Apic/Getty Images)">
            <a:extLst>
              <a:ext uri="{FF2B5EF4-FFF2-40B4-BE49-F238E27FC236}">
                <a16:creationId xmlns:a16="http://schemas.microsoft.com/office/drawing/2014/main" id="{E40DC0B6-38FC-242C-D949-1F55EB597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483" y="-65314"/>
            <a:ext cx="4519325" cy="295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EAA56-4E1F-6679-7426-9EBB458F4F59}"/>
              </a:ext>
            </a:extLst>
          </p:cNvPr>
          <p:cNvSpPr txBox="1"/>
          <p:nvPr/>
        </p:nvSpPr>
        <p:spPr>
          <a:xfrm>
            <a:off x="244943" y="6186096"/>
            <a:ext cx="57688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“Fortran-ladies”: often underpaid and undervalued</a:t>
            </a:r>
          </a:p>
        </p:txBody>
      </p:sp>
      <p:pic>
        <p:nvPicPr>
          <p:cNvPr id="7172" name="Picture 4" descr="Computer operators program ENIAC, the first electronic digital computer. (Credit: Corbis via Getty Images)">
            <a:extLst>
              <a:ext uri="{FF2B5EF4-FFF2-40B4-BE49-F238E27FC236}">
                <a16:creationId xmlns:a16="http://schemas.microsoft.com/office/drawing/2014/main" id="{60101BE1-36D6-25CA-B38C-5E726C96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52" y="1"/>
            <a:ext cx="5752400" cy="28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 publicity shot of American computer scientist Grace Hopper advertising the Common Business Oriented Language (COBOL), a more user-friendly computer language, 1952. (Credit: Science History Images/Alamy Stock Photo)">
            <a:extLst>
              <a:ext uri="{FF2B5EF4-FFF2-40B4-BE49-F238E27FC236}">
                <a16:creationId xmlns:a16="http://schemas.microsoft.com/office/drawing/2014/main" id="{7CB668B3-1B9B-6238-AE02-5B832C42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71" y="2868036"/>
            <a:ext cx="6088083" cy="39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ntroduction to Fortran">
            <a:extLst>
              <a:ext uri="{FF2B5EF4-FFF2-40B4-BE49-F238E27FC236}">
                <a16:creationId xmlns:a16="http://schemas.microsoft.com/office/drawing/2014/main" id="{745DEE75-2160-15E2-25C4-516B4F16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07" y="2861068"/>
            <a:ext cx="4058104" cy="3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D6676-C9FD-E76F-8F69-164293FE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2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1ABA7-83D3-25F8-1AB6-30DBEF24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45205-35EC-5CEB-99A5-24A96354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99" y="315506"/>
            <a:ext cx="8052371" cy="1330841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The Fortran-lady’s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3540-F54E-1910-8251-2F073F3C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54" y="2198362"/>
            <a:ext cx="6927176" cy="43823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Write code on paper (no personal computers!)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After figuring out what to do with your children: go to university and type code in the computer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Line up to punch cards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Submit deck of punch cards to operator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Go home, make sure children are alive, and wait for the next day</a:t>
            </a:r>
          </a:p>
          <a:p>
            <a:endParaRPr lang="en-US" sz="2000" dirty="0"/>
          </a:p>
        </p:txBody>
      </p:sp>
      <p:pic>
        <p:nvPicPr>
          <p:cNvPr id="4" name="Picture 3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BFD83F1F-3A1A-FA9A-FF00-92D702F7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729" t="6225" r="3978" b="12847"/>
          <a:stretch>
            <a:fillRect/>
          </a:stretch>
        </p:blipFill>
        <p:spPr>
          <a:xfrm>
            <a:off x="8193995" y="794479"/>
            <a:ext cx="3785093" cy="556365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B4430-1289-7D44-B87E-BCFB9906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8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D328-5426-D4B7-C4AA-C6EE7687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8" y="0"/>
            <a:ext cx="11962042" cy="1325563"/>
          </a:xfrm>
        </p:spPr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Fortran vs. Python in Scientific Computing</a:t>
            </a:r>
          </a:p>
        </p:txBody>
      </p:sp>
      <p:pic>
        <p:nvPicPr>
          <p:cNvPr id="4" name="Picture 2" descr="Python (programming language) - Wikipedia">
            <a:extLst>
              <a:ext uri="{FF2B5EF4-FFF2-40B4-BE49-F238E27FC236}">
                <a16:creationId xmlns:a16="http://schemas.microsoft.com/office/drawing/2014/main" id="{48D6DA08-6AE5-D44D-9CC6-CE35D803D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3" t="-4204" r="5831" b="13781"/>
          <a:stretch>
            <a:fillRect/>
          </a:stretch>
        </p:blipFill>
        <p:spPr bwMode="auto">
          <a:xfrm>
            <a:off x="7172888" y="1436776"/>
            <a:ext cx="251210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7093597-E1C0-9F92-B8A4-0259A441E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4513" y="144295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2E1954-2835-9BD8-EDAC-3D1848E7EE4C}"/>
              </a:ext>
            </a:extLst>
          </p:cNvPr>
          <p:cNvSpPr txBox="1"/>
          <p:nvPr/>
        </p:nvSpPr>
        <p:spPr>
          <a:xfrm>
            <a:off x="1928410" y="4160581"/>
            <a:ext cx="3666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Compiled performance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Optimized for loops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Used in legacy code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Ideal for simulations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Static typing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Integrates via f2py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F0B37-3F9C-DE54-B070-F369CE531BA0}"/>
              </a:ext>
            </a:extLst>
          </p:cNvPr>
          <p:cNvSpPr txBox="1"/>
          <p:nvPr/>
        </p:nvSpPr>
        <p:spPr>
          <a:xfrm>
            <a:off x="6595539" y="4160581"/>
            <a:ext cx="3666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Easy to learn</a:t>
            </a:r>
          </a:p>
          <a:p>
            <a:pPr algn="ctr"/>
            <a:r>
              <a:rPr lang="en-US" sz="2400" dirty="0"/>
              <a:t>Rich libraries</a:t>
            </a:r>
          </a:p>
          <a:p>
            <a:pPr algn="ctr"/>
            <a:r>
              <a:rPr lang="en-US" sz="2400" dirty="0"/>
              <a:t>Slower loops</a:t>
            </a:r>
          </a:p>
          <a:p>
            <a:pPr algn="ctr"/>
            <a:r>
              <a:rPr lang="en-US" sz="2400" dirty="0"/>
              <a:t>Great for orchestration</a:t>
            </a:r>
          </a:p>
          <a:p>
            <a:pPr algn="ctr"/>
            <a:r>
              <a:rPr lang="en-US" sz="2400" dirty="0"/>
              <a:t>Widely adopted</a:t>
            </a:r>
          </a:p>
          <a:p>
            <a:pPr algn="ctr"/>
            <a:r>
              <a:rPr lang="en-US" sz="2400" dirty="0"/>
              <a:t>Calls Fortran/C easily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999F3-1686-228F-DCD1-8BE789F3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mical formulas are written on paper">
            <a:extLst>
              <a:ext uri="{FF2B5EF4-FFF2-40B4-BE49-F238E27FC236}">
                <a16:creationId xmlns:a16="http://schemas.microsoft.com/office/drawing/2014/main" id="{DCB5C9CF-3A75-9C09-C5B3-CD48E2E6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1F7F5-C3C8-5A86-95E4-0C41A7F3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632" y="2960164"/>
            <a:ext cx="6644640" cy="937672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Chemical ODE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F5D44-F30C-8E66-61EC-09B5261E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06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1DF3-42BA-F430-D772-2A888621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Thermal Cracking of Ethylene Dichloride (EDC)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FB020-9406-974C-2548-E0C246E41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35200"/>
                <a:ext cx="10515600" cy="25634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Thermal cracking of EDC, which breaks down into </a:t>
                </a:r>
                <a:r>
                  <a:rPr lang="en-US" dirty="0" err="1"/>
                  <a:t>Monovinyl</a:t>
                </a:r>
                <a:r>
                  <a:rPr lang="en-US" dirty="0"/>
                  <a:t> Chloride (MVC) and Hydrogen Chloride (HCl):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EDC, MVC, HCl concentrations.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FB020-9406-974C-2548-E0C246E41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35200"/>
                <a:ext cx="10515600" cy="2563495"/>
              </a:xfrm>
              <a:blipFill>
                <a:blip r:embed="rId2"/>
                <a:stretch>
                  <a:fillRect l="-1206" t="-3960" b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15C5ACF-5FF9-0FDA-4B88-78AB8680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72574"/>
            <a:ext cx="7772400" cy="904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44845-282E-7A3E-5127-5DB6F39E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0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82BF1B27-3124-EA47-3FAF-0F10F563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custGeom>
            <a:avLst/>
            <a:gdLst/>
            <a:ahLst/>
            <a:cxnLst/>
            <a:rect l="l" t="t" r="r" b="b"/>
            <a:pathLst>
              <a:path w="4374417" h="6858000">
                <a:moveTo>
                  <a:pt x="22719" y="0"/>
                </a:moveTo>
                <a:lnTo>
                  <a:pt x="4374417" y="0"/>
                </a:lnTo>
                <a:lnTo>
                  <a:pt x="4374417" y="6858000"/>
                </a:lnTo>
                <a:lnTo>
                  <a:pt x="0" y="6858000"/>
                </a:lnTo>
                <a:lnTo>
                  <a:pt x="6670" y="6845555"/>
                </a:lnTo>
                <a:cubicBezTo>
                  <a:pt x="495881" y="5886487"/>
                  <a:pt x="785588" y="4695963"/>
                  <a:pt x="785588" y="3406233"/>
                </a:cubicBezTo>
                <a:cubicBezTo>
                  <a:pt x="785588" y="2215714"/>
                  <a:pt x="538737" y="1109724"/>
                  <a:pt x="115983" y="192283"/>
                </a:cubicBezTo>
                <a:close/>
              </a:path>
            </a:pathLst>
          </a:custGeom>
        </p:spPr>
      </p:pic>
      <p:pic>
        <p:nvPicPr>
          <p:cNvPr id="11" name="Picture 10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76B0CBC3-E7AE-255C-1178-4F66AC73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8913"/>
          <a:stretch>
            <a:fillRect/>
          </a:stretch>
        </p:blipFill>
        <p:spPr>
          <a:xfrm>
            <a:off x="35723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person and two children posing for a picture&#10;&#10;AI-generated content may be incorrect.">
            <a:extLst>
              <a:ext uri="{FF2B5EF4-FFF2-40B4-BE49-F238E27FC236}">
                <a16:creationId xmlns:a16="http://schemas.microsoft.com/office/drawing/2014/main" id="{844BE97D-6AD6-0F6F-7C06-228CD7FDD4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7921"/>
          <a:stretch>
            <a:fillRect/>
          </a:stretch>
        </p:blipFill>
        <p:spPr>
          <a:xfrm>
            <a:off x="3633260" y="3444498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61004-A0C8-2BB9-0F77-308C40C9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51" y="2980944"/>
            <a:ext cx="3429000" cy="9509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Our</a:t>
            </a:r>
            <a:r>
              <a:rPr lang="en-US" sz="6000" kern="1200" dirty="0">
                <a:solidFill>
                  <a:schemeClr val="tx1"/>
                </a:solidFill>
                <a:latin typeface="Arial Rounded MT Bold" panose="020F0704030504030204" pitchFamily="34" charset="77"/>
                <a:cs typeface="Aharoni" panose="02010803020104030203" pitchFamily="2" charset="-79"/>
              </a:rPr>
              <a:t>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B792B-AE08-AED5-92B3-C8169443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DD92-48C2-556D-D596-B74DBC28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500C9C-F863-F3BC-CD4C-084B349BE5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EDC consumption: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MVC as intermediate: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HCl accumulation: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=[1.0, 0.0, 0.0]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EDC, MVC, and HCl presence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500C9C-F863-F3BC-CD4C-084B349BE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3B15C-B7D4-D092-D64B-758CDC5E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51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42E8-82FC-9D59-9FE2-58110CF6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" y="243205"/>
            <a:ext cx="10515600" cy="1325563"/>
          </a:xfrm>
        </p:spPr>
        <p:txBody>
          <a:bodyPr/>
          <a:lstStyle/>
          <a:p>
            <a:r>
              <a:rPr lang="en-US" dirty="0"/>
              <a:t>Running Fortran in Python: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A975-D0E2-6ADF-8F70-BB86FB06A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32" y="1438656"/>
            <a:ext cx="11155680" cy="541934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Scripts available in </a:t>
            </a:r>
            <a:r>
              <a:rPr lang="en-US" dirty="0" err="1"/>
              <a:t>Github</a:t>
            </a:r>
            <a:r>
              <a:rPr lang="en-US" dirty="0"/>
              <a:t> repo, main steps below: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1. Fortran code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We implemented the </a:t>
            </a:r>
            <a:r>
              <a:rPr lang="en-US" i="1" dirty="0"/>
              <a:t>rk4g_solver </a:t>
            </a:r>
            <a:r>
              <a:rPr lang="en-US" dirty="0"/>
              <a:t>subroutine in </a:t>
            </a:r>
            <a:r>
              <a:rPr lang="en-US" i="1" dirty="0"/>
              <a:t>fortran-code.f90 </a:t>
            </a:r>
            <a:r>
              <a:rPr lang="en-US" dirty="0"/>
              <a:t>to solve the system of ODEs using the Runge-</a:t>
            </a:r>
            <a:r>
              <a:rPr lang="en-US" dirty="0" err="1"/>
              <a:t>Kutta</a:t>
            </a:r>
            <a:r>
              <a:rPr lang="en-US" dirty="0"/>
              <a:t>-Gill method.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2. Compilation with f2py (Numpy)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`f2py -c fortran-code.f90 -m cracker`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3. Importing the compiled module in Python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`import cracker; cracker.rk4g_solver(n, h, y0)`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4. Usage in simulations and benchmarks</a:t>
            </a:r>
          </a:p>
          <a:p>
            <a:pPr>
              <a:lnSpc>
                <a:spcPct val="120000"/>
              </a:lnSpc>
            </a:pPr>
            <a:r>
              <a:rPr lang="en-US" i="1" dirty="0" err="1"/>
              <a:t>ftp.py</a:t>
            </a:r>
            <a:r>
              <a:rPr lang="en-US" dirty="0"/>
              <a:t>: simulates EDC cracking and plots concentration profiles</a:t>
            </a:r>
          </a:p>
          <a:p>
            <a:pPr>
              <a:lnSpc>
                <a:spcPct val="120000"/>
              </a:lnSpc>
            </a:pPr>
            <a:r>
              <a:rPr lang="en-US" i="1" dirty="0" err="1"/>
              <a:t>pyvsft-basic_example.py</a:t>
            </a:r>
            <a:r>
              <a:rPr lang="en-US" i="1" dirty="0"/>
              <a:t> </a:t>
            </a:r>
            <a:r>
              <a:rPr lang="en-US" dirty="0"/>
              <a:t>and </a:t>
            </a:r>
            <a:r>
              <a:rPr lang="en-US" i="1" dirty="0" err="1"/>
              <a:t>pyvsft-with_steps.py</a:t>
            </a:r>
            <a:r>
              <a:rPr lang="en-US" dirty="0"/>
              <a:t>: compare Python vs. Fortran performance across different problem sizes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83E83-8923-3BC1-CAAB-775DB1A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78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3019B-C7C7-E754-C82F-93031845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Simulation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BFD33ED7-136B-1224-2E6F-67F77D4A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639193"/>
            <a:ext cx="7977775" cy="59833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00C3E-55E2-75FC-4446-241AF24B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7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8AA9B-1F83-CC99-AC2F-DBC0A1372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580DE-A43A-725A-F425-251DBAFA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Performance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8BE62-250F-393D-00BE-FB2F5C30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25" y="1259918"/>
            <a:ext cx="7564487" cy="45197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94EFC-598E-90B8-BEE7-21A6AE83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75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B2BEF-D442-DD9F-3583-5720D938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B5F0-B8EA-AF0C-81F0-4EBF82BB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Chemical ODE Simulation: Comparing Results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41C91E-629D-72E0-D07B-9A4081A36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83443"/>
              </p:ext>
            </p:extLst>
          </p:nvPr>
        </p:nvGraphicFramePr>
        <p:xfrm>
          <a:off x="4654296" y="810482"/>
          <a:ext cx="7214618" cy="5209609"/>
        </p:xfrm>
        <a:graphic>
          <a:graphicData uri="http://schemas.openxmlformats.org/drawingml/2006/table">
            <a:tbl>
              <a:tblPr firstRow="1" bandRow="1"/>
              <a:tblGrid>
                <a:gridCol w="1492381">
                  <a:extLst>
                    <a:ext uri="{9D8B030D-6E8A-4147-A177-3AD203B41FA5}">
                      <a16:colId xmlns:a16="http://schemas.microsoft.com/office/drawing/2014/main" val="2517007795"/>
                    </a:ext>
                  </a:extLst>
                </a:gridCol>
                <a:gridCol w="1670195">
                  <a:extLst>
                    <a:ext uri="{9D8B030D-6E8A-4147-A177-3AD203B41FA5}">
                      <a16:colId xmlns:a16="http://schemas.microsoft.com/office/drawing/2014/main" val="394687817"/>
                    </a:ext>
                  </a:extLst>
                </a:gridCol>
                <a:gridCol w="2236039">
                  <a:extLst>
                    <a:ext uri="{9D8B030D-6E8A-4147-A177-3AD203B41FA5}">
                      <a16:colId xmlns:a16="http://schemas.microsoft.com/office/drawing/2014/main" val="3431220895"/>
                    </a:ext>
                  </a:extLst>
                </a:gridCol>
                <a:gridCol w="1816003">
                  <a:extLst>
                    <a:ext uri="{9D8B030D-6E8A-4147-A177-3AD203B41FA5}">
                      <a16:colId xmlns:a16="http://schemas.microsoft.com/office/drawing/2014/main" val="1743682265"/>
                    </a:ext>
                  </a:extLst>
                </a:gridCol>
              </a:tblGrid>
              <a:tr h="631657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n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Fortran Time (</a:t>
                      </a:r>
                      <a:r>
                        <a:rPr lang="en-US" sz="1600" b="1" err="1"/>
                        <a:t>ms</a:t>
                      </a:r>
                      <a:r>
                        <a:rPr lang="en-US" sz="1600" b="1"/>
                        <a:t>)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Python Time (</a:t>
                      </a:r>
                      <a:r>
                        <a:rPr lang="en-US" sz="1600" b="1" err="1"/>
                        <a:t>ms</a:t>
                      </a:r>
                      <a:r>
                        <a:rPr lang="en-US" sz="1600" b="1"/>
                        <a:t>)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Speedup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804712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230.84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652069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30.0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613.93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951858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0.1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60.0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570.25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679844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118.7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660.38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128651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0.4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302.1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680.40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09228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618.5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638.93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969236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1283.8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722.32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585386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4.5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3228.8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723.16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648659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9.7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6465.2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669.15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922810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19.3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13402.7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695.66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69196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48.8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33289.5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682.82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905604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94.8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66422.6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700.39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9534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B4585-2B11-DDB4-7445-7432EB4A1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7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7057D-D84B-F0B8-984A-4D946ED3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800" dirty="0"/>
              <a:t>Conclusions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0511987-5820-FCC3-D96A-C156E1C66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39579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B1E02-A847-7789-7030-62C36635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2" grpId="1">
        <p:bldAsOne/>
      </p:bldGraphic>
      <p:bldGraphic spid="12" grpId="2">
        <p:bldAsOne/>
      </p:bldGraphic>
      <p:bldGraphic spid="12" grpId="3">
        <p:bldAsOne/>
      </p:bldGraphic>
      <p:bldGraphic spid="12" grpId="4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61906-59AA-84F5-0E3B-1C2B978F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Bigger Picture: 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have coding and scientific computing have changed?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099D-6F2B-4CBC-55DC-2EC00C3B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F7EDEA10-087E-4352-A848-7D9888DC6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2C85C-5673-479D-0219-56D9DFD4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90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Fortran times…</a:t>
            </a:r>
          </a:p>
        </p:txBody>
      </p:sp>
      <p:pic>
        <p:nvPicPr>
          <p:cNvPr id="4100" name="Picture 4" descr="A box of punched cards with several program decks.">
            <a:extLst>
              <a:ext uri="{FF2B5EF4-FFF2-40B4-BE49-F238E27FC236}">
                <a16:creationId xmlns:a16="http://schemas.microsoft.com/office/drawing/2014/main" id="{C45BFD62-B9D4-4389-9F5D-DCC5C41E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" r="-2" b="3306"/>
          <a:stretch>
            <a:fillRect/>
          </a:stretch>
        </p:blipFill>
        <p:spPr bwMode="auto">
          <a:xfrm>
            <a:off x="4216610" y="445985"/>
            <a:ext cx="3755731" cy="3886200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2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0" y="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ards would sometimes jam in the reader, requiring one or more to be repunched.">
            <a:extLst>
              <a:ext uri="{FF2B5EF4-FFF2-40B4-BE49-F238E27FC236}">
                <a16:creationId xmlns:a16="http://schemas.microsoft.com/office/drawing/2014/main" id="{DA4FB509-62C3-181C-8FA1-81F72464A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13885" b="1"/>
          <a:stretch>
            <a:fillRect/>
          </a:stretch>
        </p:blipFill>
        <p:spPr bwMode="auto">
          <a:xfrm>
            <a:off x="8202781" y="453210"/>
            <a:ext cx="3755731" cy="3886200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5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pad of Fortran coding forms.">
            <a:extLst>
              <a:ext uri="{FF2B5EF4-FFF2-40B4-BE49-F238E27FC236}">
                <a16:creationId xmlns:a16="http://schemas.microsoft.com/office/drawing/2014/main" id="{B6CD1A06-5ADF-6031-BDF3-062AC09B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6" r="15798" b="3"/>
          <a:stretch>
            <a:fillRect/>
          </a:stretch>
        </p:blipFill>
        <p:spPr bwMode="auto">
          <a:xfrm>
            <a:off x="223934" y="453210"/>
            <a:ext cx="3748748" cy="3878975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0" name="sketch line">
            <a:extLst>
              <a:ext uri="{FF2B5EF4-FFF2-40B4-BE49-F238E27FC236}">
                <a16:creationId xmlns:a16="http://schemas.microsoft.com/office/drawing/2014/main" id="{605D77EC-B84E-48F8-9EC4-93E851C0F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5512322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76A42-5415-30CC-F829-59371A3624DC}"/>
              </a:ext>
            </a:extLst>
          </p:cNvPr>
          <p:cNvSpPr txBox="1"/>
          <p:nvPr/>
        </p:nvSpPr>
        <p:spPr>
          <a:xfrm>
            <a:off x="-26979" y="6474777"/>
            <a:ext cx="4243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400" dirty="0"/>
              <a:t>Figures resized from © Arnold Reinhold </a:t>
            </a:r>
            <a:r>
              <a:rPr lang="en-US" sz="1400" b="0" i="0" u="none" strike="noStrike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2.0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DD8D0-3D58-68BD-7B0A-598BA536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B672E-5E83-543C-842F-019E42EA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… to Python notebooks and modern IDEs</a:t>
            </a:r>
          </a:p>
        </p:txBody>
      </p:sp>
      <p:pic>
        <p:nvPicPr>
          <p:cNvPr id="5126" name="Picture 6" descr="PyCharm IDE Logo Sticker&quot; Poster for Sale by burakgulnar | Redbubble">
            <a:extLst>
              <a:ext uri="{FF2B5EF4-FFF2-40B4-BE49-F238E27FC236}">
                <a16:creationId xmlns:a16="http://schemas.microsoft.com/office/drawing/2014/main" id="{06D410D3-9EAB-AEC4-4459-1EF0D5A45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13904"/>
          <a:stretch>
            <a:fillRect/>
          </a:stretch>
        </p:blipFill>
        <p:spPr bwMode="auto">
          <a:xfrm>
            <a:off x="5504805" y="3947209"/>
            <a:ext cx="2564892" cy="25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ject Jupyter - Wikipedia">
            <a:extLst>
              <a:ext uri="{FF2B5EF4-FFF2-40B4-BE49-F238E27FC236}">
                <a16:creationId xmlns:a16="http://schemas.microsoft.com/office/drawing/2014/main" id="{B127F12B-F1FE-21C1-BE6A-42EB464A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3061" y="776306"/>
            <a:ext cx="2564892" cy="29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Positron IDE - A new IDE for data science - Dr. Mowinckel's">
            <a:extLst>
              <a:ext uri="{FF2B5EF4-FFF2-40B4-BE49-F238E27FC236}">
                <a16:creationId xmlns:a16="http://schemas.microsoft.com/office/drawing/2014/main" id="{148CD79F-9D92-7B82-B9A7-DEB4B87C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0695" y="3829235"/>
            <a:ext cx="2949624" cy="29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isual Studio Code - Wikipedia">
            <a:extLst>
              <a:ext uri="{FF2B5EF4-FFF2-40B4-BE49-F238E27FC236}">
                <a16:creationId xmlns:a16="http://schemas.microsoft.com/office/drawing/2014/main" id="{71CE0238-CB9E-2006-1659-AF99839E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9463" y="1120759"/>
            <a:ext cx="2284881" cy="228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A4112-B4DB-DE2A-88B7-2232D830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B09A1-AA12-F192-718B-6E18712E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listening!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4D7A51-AF29-A70F-186C-1774203DA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36" y="2147180"/>
            <a:ext cx="11862723" cy="4626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2F962-2852-972F-25F4-45DE5B205570}"/>
              </a:ext>
            </a:extLst>
          </p:cNvPr>
          <p:cNvSpPr txBox="1"/>
          <p:nvPr/>
        </p:nvSpPr>
        <p:spPr>
          <a:xfrm>
            <a:off x="164636" y="1601156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 Repo: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/rodrigosf672/pyohio2025-from_fortran_to_python</a:t>
            </a: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61547-DE0F-90C9-66F6-0477A2C6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7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39D7B-AB11-EA8B-7D00-86C61D56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1BBFB-2064-30AB-C41A-D32D06BA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75" y="2592029"/>
            <a:ext cx="6442597" cy="16614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The serpentines of the </a:t>
            </a:r>
            <a:r>
              <a:rPr lang="en-US" sz="4800" b="1" strike="sngStrike" dirty="0">
                <a:latin typeface="Arial Rounded MT Bold" panose="020F0704030504030204" pitchFamily="34" charset="77"/>
                <a:cs typeface="Aharoni" panose="02010803020104030203" pitchFamily="2" charset="-79"/>
              </a:rPr>
              <a:t>Py</a:t>
            </a:r>
            <a:r>
              <a:rPr lang="en-US" sz="48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 Fortran-lady</a:t>
            </a:r>
          </a:p>
        </p:txBody>
      </p:sp>
      <p:pic>
        <p:nvPicPr>
          <p:cNvPr id="3" name="Picture 2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AE00B589-0D4D-F39C-D7A4-19934B68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729" t="6225" r="3978" b="12847"/>
          <a:stretch>
            <a:fillRect/>
          </a:stretch>
        </p:blipFill>
        <p:spPr>
          <a:xfrm>
            <a:off x="7252133" y="290888"/>
            <a:ext cx="4269869" cy="6276223"/>
          </a:xfrm>
          <a:prstGeom prst="rect">
            <a:avLst/>
          </a:prstGeom>
        </p:spPr>
      </p:pic>
      <p:pic>
        <p:nvPicPr>
          <p:cNvPr id="6" name="Graphic 5" descr="Snake outline">
            <a:extLst>
              <a:ext uri="{FF2B5EF4-FFF2-40B4-BE49-F238E27FC236}">
                <a16:creationId xmlns:a16="http://schemas.microsoft.com/office/drawing/2014/main" id="{BBC45F25-4B3C-DB44-8EED-267F6088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79867" flipH="1">
            <a:off x="2876751" y="4519488"/>
            <a:ext cx="1699604" cy="1699604"/>
          </a:xfrm>
          <a:prstGeom prst="rect">
            <a:avLst/>
          </a:prstGeom>
        </p:spPr>
      </p:pic>
      <p:pic>
        <p:nvPicPr>
          <p:cNvPr id="12" name="Graphic 11" descr="Scientist female outline">
            <a:extLst>
              <a:ext uri="{FF2B5EF4-FFF2-40B4-BE49-F238E27FC236}">
                <a16:creationId xmlns:a16="http://schemas.microsoft.com/office/drawing/2014/main" id="{CE41B7D3-7227-B296-9D34-E21D762D0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8089" y="652870"/>
            <a:ext cx="1616928" cy="1616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1DFB54D-A4A6-54E2-04DE-67183C941780}"/>
              </a:ext>
            </a:extLst>
          </p:cNvPr>
          <p:cNvGrpSpPr/>
          <p:nvPr/>
        </p:nvGrpSpPr>
        <p:grpSpPr>
          <a:xfrm>
            <a:off x="385775" y="540599"/>
            <a:ext cx="2051430" cy="2051430"/>
            <a:chOff x="2915092" y="610489"/>
            <a:chExt cx="2051430" cy="2051430"/>
          </a:xfrm>
        </p:grpSpPr>
        <p:pic>
          <p:nvPicPr>
            <p:cNvPr id="13" name="Graphic 12" descr="Remote learning science outline">
              <a:extLst>
                <a:ext uri="{FF2B5EF4-FFF2-40B4-BE49-F238E27FC236}">
                  <a16:creationId xmlns:a16="http://schemas.microsoft.com/office/drawing/2014/main" id="{3061366D-711B-8AA4-B793-DDEBC910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5092" y="610489"/>
              <a:ext cx="2051430" cy="205143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C59714A-C830-DFE5-3443-1A0AA6C45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49560" y="1136118"/>
              <a:ext cx="790212" cy="790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raphic 15" descr="Woman with baby outline">
            <a:extLst>
              <a:ext uri="{FF2B5EF4-FFF2-40B4-BE49-F238E27FC236}">
                <a16:creationId xmlns:a16="http://schemas.microsoft.com/office/drawing/2014/main" id="{0B02AE7A-0357-35A1-63B6-6ECAB007A5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353" y="4429016"/>
            <a:ext cx="2016274" cy="20162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EADD5-8DAA-1DE2-B395-4F318922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A6FF-BF77-63A8-3FE6-FFC230159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8B428470-C561-B0A1-4AC1-B0A4AFB2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custGeom>
            <a:avLst/>
            <a:gdLst/>
            <a:ahLst/>
            <a:cxnLst/>
            <a:rect l="l" t="t" r="r" b="b"/>
            <a:pathLst>
              <a:path w="4374417" h="6858000">
                <a:moveTo>
                  <a:pt x="22719" y="0"/>
                </a:moveTo>
                <a:lnTo>
                  <a:pt x="4374417" y="0"/>
                </a:lnTo>
                <a:lnTo>
                  <a:pt x="4374417" y="6858000"/>
                </a:lnTo>
                <a:lnTo>
                  <a:pt x="0" y="6858000"/>
                </a:lnTo>
                <a:lnTo>
                  <a:pt x="6670" y="6845555"/>
                </a:lnTo>
                <a:cubicBezTo>
                  <a:pt x="495881" y="5886487"/>
                  <a:pt x="785588" y="4695963"/>
                  <a:pt x="785588" y="3406233"/>
                </a:cubicBezTo>
                <a:cubicBezTo>
                  <a:pt x="785588" y="2215714"/>
                  <a:pt x="538737" y="1109724"/>
                  <a:pt x="115983" y="192283"/>
                </a:cubicBezTo>
                <a:close/>
              </a:path>
            </a:pathLst>
          </a:custGeom>
        </p:spPr>
      </p:pic>
      <p:pic>
        <p:nvPicPr>
          <p:cNvPr id="11" name="Picture 10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E4AF260F-D568-231A-2484-7BD1F5F6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8913"/>
          <a:stretch>
            <a:fillRect/>
          </a:stretch>
        </p:blipFill>
        <p:spPr>
          <a:xfrm>
            <a:off x="35723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person and two children posing for a picture&#10;&#10;AI-generated content may be incorrect.">
            <a:extLst>
              <a:ext uri="{FF2B5EF4-FFF2-40B4-BE49-F238E27FC236}">
                <a16:creationId xmlns:a16="http://schemas.microsoft.com/office/drawing/2014/main" id="{CF593B04-03EB-085E-854C-09A7D7E021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7921"/>
          <a:stretch>
            <a:fillRect/>
          </a:stretch>
        </p:blipFill>
        <p:spPr>
          <a:xfrm>
            <a:off x="3633260" y="3444498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EC26C-3F4A-D87E-B22F-14C76575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17" y="2387600"/>
            <a:ext cx="3822967" cy="275768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Serpentines and protesting bedtime</a:t>
            </a:r>
            <a:endParaRPr lang="en-US" sz="4800" kern="1200" dirty="0">
              <a:solidFill>
                <a:schemeClr val="tx1"/>
              </a:solidFill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417D5-E4AB-C343-4C46-B60A9CE6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1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BE102-A460-5948-557C-DB824B0F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5D4F-A0B1-990B-80C6-87EEB87B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08" y="594567"/>
            <a:ext cx="6370625" cy="2743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“I’ll only go to sleep when you finish drawing the serpentines… </a:t>
            </a:r>
            <a:endParaRPr lang="en-US" sz="4800" b="1" dirty="0"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pic>
        <p:nvPicPr>
          <p:cNvPr id="4" name="Picture 3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2ED3035A-C9DF-75A6-7BEE-B6BE9208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0EABC511-984E-A98C-AACF-4790BB4AF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5592" y="5098200"/>
            <a:ext cx="1320799" cy="1320799"/>
          </a:xfrm>
          <a:prstGeom prst="rect">
            <a:avLst/>
          </a:prstGeom>
        </p:spPr>
      </p:pic>
      <p:pic>
        <p:nvPicPr>
          <p:cNvPr id="20" name="writingpensignaturepaper-102967">
            <a:hlinkClick r:id="" action="ppaction://media"/>
            <a:extLst>
              <a:ext uri="{FF2B5EF4-FFF2-40B4-BE49-F238E27FC236}">
                <a16:creationId xmlns:a16="http://schemas.microsoft.com/office/drawing/2014/main" id="{79FD96AB-B85D-55D5-6999-3AE1C997B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5734" y="7095067"/>
            <a:ext cx="812800" cy="812800"/>
          </a:xfrm>
          <a:prstGeom prst="rect">
            <a:avLst/>
          </a:prstGeom>
        </p:spPr>
      </p:pic>
      <p:pic>
        <p:nvPicPr>
          <p:cNvPr id="21" name="Graphic 20" descr="Snake with solid fill">
            <a:extLst>
              <a:ext uri="{FF2B5EF4-FFF2-40B4-BE49-F238E27FC236}">
                <a16:creationId xmlns:a16="http://schemas.microsoft.com/office/drawing/2014/main" id="{F25AE09C-271F-658E-7192-69F6A340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539" y="5098200"/>
            <a:ext cx="1320798" cy="1320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A75E98-759D-AAA7-1BC7-9FA01F6EEF3F}"/>
              </a:ext>
            </a:extLst>
          </p:cNvPr>
          <p:cNvSpPr txBox="1"/>
          <p:nvPr/>
        </p:nvSpPr>
        <p:spPr>
          <a:xfrm>
            <a:off x="555108" y="387836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…let me help you!”</a:t>
            </a:r>
            <a:endParaRPr lang="en-US" sz="4800" dirty="0"/>
          </a:p>
        </p:txBody>
      </p:sp>
      <p:pic>
        <p:nvPicPr>
          <p:cNvPr id="27" name="Graphic 26" descr="Snake with solid fill">
            <a:extLst>
              <a:ext uri="{FF2B5EF4-FFF2-40B4-BE49-F238E27FC236}">
                <a16:creationId xmlns:a16="http://schemas.microsoft.com/office/drawing/2014/main" id="{406B54C3-4E03-411A-F573-8289C0F0A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262" y="5098201"/>
            <a:ext cx="1320799" cy="13207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636C9A-EF1C-3A45-8639-F9CE0C23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7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73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813EC-439E-F523-9080-E00FB6985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BD70-D978-767B-B5BC-FB24A908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08" y="509345"/>
            <a:ext cx="7031025" cy="15039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What were these endless </a:t>
            </a:r>
            <a:r>
              <a:rPr lang="en-US" sz="48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serpentines</a:t>
            </a:r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?</a:t>
            </a:r>
            <a:endParaRPr lang="en-US" sz="4800" b="1" dirty="0"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pic>
        <p:nvPicPr>
          <p:cNvPr id="4" name="Picture 3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FA459FF2-2272-E78F-141C-4837EE455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BF4399-E1B1-033E-0E8A-5F6E3D7AD75F}"/>
              </a:ext>
            </a:extLst>
          </p:cNvPr>
          <p:cNvSpPr txBox="1"/>
          <p:nvPr/>
        </p:nvSpPr>
        <p:spPr>
          <a:xfrm>
            <a:off x="555108" y="2946929"/>
            <a:ext cx="6506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How did they shape our mother-son relationship?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FD0CC-4D88-8889-FD7C-E505A80C3636}"/>
              </a:ext>
            </a:extLst>
          </p:cNvPr>
          <p:cNvSpPr txBox="1"/>
          <p:nvPr/>
        </p:nvSpPr>
        <p:spPr>
          <a:xfrm>
            <a:off x="555108" y="4664674"/>
            <a:ext cx="65060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Several years later, Rodrigo finally learned about his mother’s serpentines…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4C709-F362-3845-B06D-F797C1F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91CF6-09AA-96F7-AFC9-96C2FB0D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2D5D8-CD41-46C4-75DE-590B55D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4" y="110066"/>
            <a:ext cx="5128714" cy="6637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0DB25-C103-7EDF-D26C-4F852DB9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61" b="19730"/>
          <a:stretch>
            <a:fillRect/>
          </a:stretch>
        </p:blipFill>
        <p:spPr>
          <a:xfrm>
            <a:off x="374616" y="3649415"/>
            <a:ext cx="5958451" cy="2988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FEF69-E50F-3116-EE32-9FE48270281E}"/>
              </a:ext>
            </a:extLst>
          </p:cNvPr>
          <p:cNvSpPr txBox="1"/>
          <p:nvPr/>
        </p:nvSpPr>
        <p:spPr>
          <a:xfrm>
            <a:off x="374616" y="762000"/>
            <a:ext cx="6314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The answer to Rodrigo’s childhood question was in a dusty, spiral book, laying in the storage room.</a:t>
            </a:r>
            <a:endParaRPr lang="en-US" sz="3600" dirty="0"/>
          </a:p>
        </p:txBody>
      </p:sp>
      <p:pic>
        <p:nvPicPr>
          <p:cNvPr id="8" name="Graphic 7" descr="Line arrow: Counter-clockwise curve outline">
            <a:extLst>
              <a:ext uri="{FF2B5EF4-FFF2-40B4-BE49-F238E27FC236}">
                <a16:creationId xmlns:a16="http://schemas.microsoft.com/office/drawing/2014/main" id="{4125C42A-A873-79C6-2E53-9FB34E502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256872" y="2864308"/>
            <a:ext cx="1165821" cy="11658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E27208-74D3-4EEB-7D9D-76ABA8F2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B572631-6F73-2D04-04DF-74E35DD9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26" y="872793"/>
            <a:ext cx="2284627" cy="48097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744CE35-B215-91EC-778F-BC753FAE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73" y="872793"/>
            <a:ext cx="2994064" cy="48097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D6E6230-562A-740E-BA03-106BB8F5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2796234"/>
            <a:ext cx="3209544" cy="962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96BE8-6EE4-9B58-7B65-69C9A11F9C27}"/>
              </a:ext>
            </a:extLst>
          </p:cNvPr>
          <p:cNvSpPr txBox="1"/>
          <p:nvPr/>
        </p:nvSpPr>
        <p:spPr>
          <a:xfrm>
            <a:off x="127851" y="6033717"/>
            <a:ext cx="11928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The </a:t>
            </a:r>
            <a:r>
              <a:rPr lang="en-US" sz="36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serpentines </a:t>
            </a:r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were furnace models and integrals!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9B143-A6B7-415F-FEC5-C9B82B97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C7C81-59DF-CA03-C94E-45EC5C205B8F}"/>
              </a:ext>
            </a:extLst>
          </p:cNvPr>
          <p:cNvSpPr txBox="1"/>
          <p:nvPr/>
        </p:nvSpPr>
        <p:spPr>
          <a:xfrm rot="16200000">
            <a:off x="8823646" y="2690253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© Helianildes Silva Ferreira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3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187CA-F7EB-B2FD-DA17-2E709D127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1B60F-626A-99AB-D405-29A58D20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94267"/>
            <a:ext cx="4555066" cy="37930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How to model chemical processes in a furnace’s serpentines?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71A70D1-FC55-768A-00BB-F72D344F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2934" y="1491260"/>
            <a:ext cx="3875480" cy="387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45D02-1634-8FE2-3648-A285AFB3668F}"/>
              </a:ext>
            </a:extLst>
          </p:cNvPr>
          <p:cNvSpPr txBox="1"/>
          <p:nvPr/>
        </p:nvSpPr>
        <p:spPr>
          <a:xfrm>
            <a:off x="643467" y="509125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(A lot of) Fortran!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FD88D-0687-B230-2C68-500926EF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1597</TotalTime>
  <Words>856</Words>
  <Application>Microsoft Macintosh PowerPoint</Application>
  <PresentationFormat>Widescreen</PresentationFormat>
  <Paragraphs>173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Arial Rounded MT Bold</vt:lpstr>
      <vt:lpstr>Cambria Math</vt:lpstr>
      <vt:lpstr>Times New Roman</vt:lpstr>
      <vt:lpstr>Wingdings</vt:lpstr>
      <vt:lpstr>Office Theme</vt:lpstr>
      <vt:lpstr>From Fortran to Python:  A Conversation Across Generations  of Scientific Computing</vt:lpstr>
      <vt:lpstr>Our Story</vt:lpstr>
      <vt:lpstr>The serpentines of the Py Fortran-lady</vt:lpstr>
      <vt:lpstr>Serpentines and protesting bedtime</vt:lpstr>
      <vt:lpstr>“I’ll only go to sleep when you finish drawing the serpentines… </vt:lpstr>
      <vt:lpstr>What were these endless serpentines?</vt:lpstr>
      <vt:lpstr>PowerPoint Presentation</vt:lpstr>
      <vt:lpstr>PowerPoint Presentation</vt:lpstr>
      <vt:lpstr>How to model chemical processes in a furnace’s serpentines?</vt:lpstr>
      <vt:lpstr>What is Fortran?</vt:lpstr>
      <vt:lpstr>PowerPoint Presentation</vt:lpstr>
      <vt:lpstr>What is Fortran?</vt:lpstr>
      <vt:lpstr>PowerPoint Presentation</vt:lpstr>
      <vt:lpstr>What is Fortran?</vt:lpstr>
      <vt:lpstr>PowerPoint Presentation</vt:lpstr>
      <vt:lpstr>The Fortran-lady’s workflow</vt:lpstr>
      <vt:lpstr>Fortran vs. Python in Scientific Computing</vt:lpstr>
      <vt:lpstr>Chemical ODE Example</vt:lpstr>
      <vt:lpstr>Modeling Thermal Cracking of Ethylene Dichloride (EDC)</vt:lpstr>
      <vt:lpstr>ODE System</vt:lpstr>
      <vt:lpstr>Running Fortran in Python: step-by-step</vt:lpstr>
      <vt:lpstr>Results: Simulation</vt:lpstr>
      <vt:lpstr>Results: Performance</vt:lpstr>
      <vt:lpstr>Chemical ODE Simulation: Comparing Results</vt:lpstr>
      <vt:lpstr>Conclusions</vt:lpstr>
      <vt:lpstr>The Bigger Picture:  How have coding and scientific computing have changed?</vt:lpstr>
      <vt:lpstr>From Fortran times…</vt:lpstr>
      <vt:lpstr>… to Python notebooks and modern IDEs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Silva Ferreira</dc:creator>
  <cp:lastModifiedBy>Rodrigo Silva Ferreira</cp:lastModifiedBy>
  <cp:revision>23</cp:revision>
  <dcterms:created xsi:type="dcterms:W3CDTF">2025-05-19T02:56:58Z</dcterms:created>
  <dcterms:modified xsi:type="dcterms:W3CDTF">2025-07-24T22:04:40Z</dcterms:modified>
</cp:coreProperties>
</file>